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5" r:id="rId2"/>
  </p:sldMasterIdLst>
  <p:notesMasterIdLst>
    <p:notesMasterId r:id="rId64"/>
  </p:notesMasterIdLst>
  <p:sldIdLst>
    <p:sldId id="256" r:id="rId3"/>
    <p:sldId id="258" r:id="rId4"/>
    <p:sldId id="262" r:id="rId5"/>
    <p:sldId id="261" r:id="rId6"/>
    <p:sldId id="263" r:id="rId7"/>
    <p:sldId id="264" r:id="rId8"/>
    <p:sldId id="267" r:id="rId9"/>
    <p:sldId id="265" r:id="rId10"/>
    <p:sldId id="266" r:id="rId11"/>
    <p:sldId id="268" r:id="rId12"/>
    <p:sldId id="269" r:id="rId13"/>
    <p:sldId id="270" r:id="rId14"/>
    <p:sldId id="271" r:id="rId15"/>
    <p:sldId id="272" r:id="rId16"/>
    <p:sldId id="273" r:id="rId17"/>
    <p:sldId id="275" r:id="rId18"/>
    <p:sldId id="274"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BEC0"/>
    <a:srgbClr val="BCBEC0"/>
    <a:srgbClr val="BABEC0"/>
    <a:srgbClr val="BABCC0"/>
    <a:srgbClr val="BABAC0"/>
    <a:srgbClr val="BABABE"/>
    <a:srgbClr val="BABA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60746" autoAdjust="0"/>
  </p:normalViewPr>
  <p:slideViewPr>
    <p:cSldViewPr>
      <p:cViewPr varScale="1">
        <p:scale>
          <a:sx n="70" d="100"/>
          <a:sy n="70" d="100"/>
        </p:scale>
        <p:origin x="2790" y="78"/>
      </p:cViewPr>
      <p:guideLst>
        <p:guide orient="horz" pos="2160"/>
        <p:guide pos="2880"/>
      </p:guideLst>
    </p:cSldViewPr>
  </p:slideViewPr>
  <p:notesTextViewPr>
    <p:cViewPr>
      <p:scale>
        <a:sx n="1" d="1"/>
        <a:sy n="1" d="1"/>
      </p:scale>
      <p:origin x="0" y="0"/>
    </p:cViewPr>
  </p:notesTextViewPr>
  <p:sorterViewPr>
    <p:cViewPr>
      <p:scale>
        <a:sx n="100" d="100"/>
        <a:sy n="100" d="100"/>
      </p:scale>
      <p:origin x="0" y="13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A92ABF-9BF9-4690-8229-650DFE63647A}" type="datetimeFigureOut">
              <a:rPr lang="en-US" smtClean="0"/>
              <a:t>11/14/2018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A41CB3-3111-487A-B14C-74B73BD00E26}" type="slidenum">
              <a:rPr lang="en-US" smtClean="0"/>
              <a:t>‹#›</a:t>
            </a:fld>
            <a:endParaRPr lang="en-US"/>
          </a:p>
        </p:txBody>
      </p:sp>
    </p:spTree>
    <p:extLst>
      <p:ext uri="{BB962C8B-B14F-4D97-AF65-F5344CB8AC3E}">
        <p14:creationId xmlns:p14="http://schemas.microsoft.com/office/powerpoint/2010/main" val="1310076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Sermon:  Two </a:t>
            </a:r>
            <a:r>
              <a:rPr lang="en-US" dirty="0" smtClean="0"/>
              <a:t>Faithful Spies       </a:t>
            </a:r>
            <a:r>
              <a:rPr lang="en-US" dirty="0" smtClean="0"/>
              <a:t>Scripture:  </a:t>
            </a:r>
            <a:r>
              <a:rPr lang="en-US" dirty="0" smtClean="0"/>
              <a:t>Matthew</a:t>
            </a:r>
            <a:r>
              <a:rPr lang="en-US" baseline="0" dirty="0" smtClean="0"/>
              <a:t> 19:21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Opening Hymn # 369 Bringing in the sheaves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Closing Hymn # 615  Rise up o church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Children’s story – Moses, 8yr old deacon in </a:t>
            </a:r>
            <a:r>
              <a:rPr lang="en-US" baseline="0" smtClean="0"/>
              <a:t>El Salvador</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6A41CB3-3111-487A-B14C-74B73BD00E26}" type="slidenum">
              <a:rPr lang="en-US" smtClean="0"/>
              <a:t>1</a:t>
            </a:fld>
            <a:endParaRPr lang="en-US"/>
          </a:p>
        </p:txBody>
      </p:sp>
    </p:spTree>
    <p:extLst>
      <p:ext uri="{BB962C8B-B14F-4D97-AF65-F5344CB8AC3E}">
        <p14:creationId xmlns:p14="http://schemas.microsoft.com/office/powerpoint/2010/main" val="5799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location we saw this church</a:t>
            </a:r>
          </a:p>
          <a:p>
            <a:endParaRPr lang="en-US" dirty="0" smtClean="0"/>
          </a:p>
          <a:p>
            <a:r>
              <a:rPr lang="en-US" dirty="0" smtClean="0"/>
              <a:t>What’s unique about this church is that it was already built, but they had an earth quake that damaged the building.</a:t>
            </a:r>
            <a:r>
              <a:rPr lang="en-US" baseline="0" dirty="0" smtClean="0"/>
              <a:t>  So they started to build a new building on the outside of it.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11</a:t>
            </a:fld>
            <a:endParaRPr lang="en-US"/>
          </a:p>
        </p:txBody>
      </p:sp>
    </p:spTree>
    <p:extLst>
      <p:ext uri="{BB962C8B-B14F-4D97-AF65-F5344CB8AC3E}">
        <p14:creationId xmlns:p14="http://schemas.microsoft.com/office/powerpoint/2010/main" val="341700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the window on the left</a:t>
            </a:r>
            <a:r>
              <a:rPr lang="en-US" baseline="0" dirty="0" smtClean="0"/>
              <a:t> and the square door frame</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12</a:t>
            </a:fld>
            <a:endParaRPr lang="en-US"/>
          </a:p>
        </p:txBody>
      </p:sp>
    </p:spTree>
    <p:extLst>
      <p:ext uri="{BB962C8B-B14F-4D97-AF65-F5344CB8AC3E}">
        <p14:creationId xmlns:p14="http://schemas.microsoft.com/office/powerpoint/2010/main" val="2593757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closer view of the front window</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13</a:t>
            </a:fld>
            <a:endParaRPr lang="en-US"/>
          </a:p>
        </p:txBody>
      </p:sp>
    </p:spTree>
    <p:extLst>
      <p:ext uri="{BB962C8B-B14F-4D97-AF65-F5344CB8AC3E}">
        <p14:creationId xmlns:p14="http://schemas.microsoft.com/office/powerpoint/2010/main" val="77228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Side view</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14</a:t>
            </a:fld>
            <a:endParaRPr lang="en-US"/>
          </a:p>
        </p:txBody>
      </p:sp>
    </p:spTree>
    <p:extLst>
      <p:ext uri="{BB962C8B-B14F-4D97-AF65-F5344CB8AC3E}">
        <p14:creationId xmlns:p14="http://schemas.microsoft.com/office/powerpoint/2010/main" val="375884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they ran out of money and are not able to finish.  So they are looking for help to be able to do that.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next place we went to was </a:t>
            </a:r>
            <a:r>
              <a:rPr lang="en-US" sz="1200" kern="1200" dirty="0" err="1" smtClean="0">
                <a:solidFill>
                  <a:schemeClr val="tx1"/>
                </a:solidFill>
                <a:effectLst/>
                <a:latin typeface="+mn-lt"/>
                <a:ea typeface="+mn-ea"/>
                <a:cs typeface="+mn-cs"/>
              </a:rPr>
              <a:t>Atehuesilla</a:t>
            </a:r>
            <a:r>
              <a:rPr lang="en-US" sz="1200" kern="1200" dirty="0" smtClean="0">
                <a:solidFill>
                  <a:schemeClr val="tx1"/>
                </a:solidFill>
                <a:effectLst/>
                <a:latin typeface="+mn-lt"/>
                <a:ea typeface="+mn-ea"/>
                <a:cs typeface="+mn-cs"/>
              </a:rPr>
              <a:t> near </a:t>
            </a:r>
            <a:r>
              <a:rPr lang="en-US" sz="1200" kern="1200" dirty="0" err="1" smtClean="0">
                <a:solidFill>
                  <a:schemeClr val="tx1"/>
                </a:solidFill>
                <a:effectLst/>
                <a:latin typeface="+mn-lt"/>
                <a:ea typeface="+mn-ea"/>
                <a:cs typeface="+mn-cs"/>
              </a:rPr>
              <a:t>Ahuahapan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15</a:t>
            </a:fld>
            <a:endParaRPr lang="en-US"/>
          </a:p>
        </p:txBody>
      </p:sp>
    </p:spTree>
    <p:extLst>
      <p:ext uri="{BB962C8B-B14F-4D97-AF65-F5344CB8AC3E}">
        <p14:creationId xmlns:p14="http://schemas.microsoft.com/office/powerpoint/2010/main" val="1566181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Atehuesilla</a:t>
            </a:r>
            <a:r>
              <a:rPr lang="en-US" sz="1200" kern="1200" dirty="0" smtClean="0">
                <a:solidFill>
                  <a:schemeClr val="tx1"/>
                </a:solidFill>
                <a:effectLst/>
                <a:latin typeface="+mn-lt"/>
                <a:ea typeface="+mn-ea"/>
                <a:cs typeface="+mn-cs"/>
              </a:rPr>
              <a:t> near </a:t>
            </a:r>
            <a:r>
              <a:rPr lang="en-US" sz="1200" kern="1200" dirty="0" err="1" smtClean="0">
                <a:solidFill>
                  <a:schemeClr val="tx1"/>
                </a:solidFill>
                <a:effectLst/>
                <a:latin typeface="+mn-lt"/>
                <a:ea typeface="+mn-ea"/>
                <a:cs typeface="+mn-cs"/>
              </a:rPr>
              <a:t>Ahuachapan</a:t>
            </a:r>
            <a:r>
              <a:rPr lang="en-US" sz="1200" kern="1200" dirty="0" smtClean="0">
                <a:solidFill>
                  <a:schemeClr val="tx1"/>
                </a:solidFill>
                <a:effectLst/>
                <a:latin typeface="+mn-lt"/>
                <a:ea typeface="+mn-ea"/>
                <a:cs typeface="+mn-cs"/>
              </a:rPr>
              <a:t> Near Guatemala</a:t>
            </a:r>
          </a:p>
          <a:p>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16</a:t>
            </a:fld>
            <a:endParaRPr lang="en-US"/>
          </a:p>
        </p:txBody>
      </p:sp>
    </p:spTree>
    <p:extLst>
      <p:ext uri="{BB962C8B-B14F-4D97-AF65-F5344CB8AC3E}">
        <p14:creationId xmlns:p14="http://schemas.microsoft.com/office/powerpoint/2010/main" val="3038990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we saw this piece of Land</a:t>
            </a:r>
          </a:p>
          <a:p>
            <a:endParaRPr lang="en-US" dirty="0" smtClean="0"/>
          </a:p>
          <a:p>
            <a:r>
              <a:rPr lang="en-US" dirty="0" smtClean="0"/>
              <a:t>In this picture I am standing on the road and you can see where the church made a step up so that we could look at the land </a:t>
            </a:r>
          </a:p>
          <a:p>
            <a:endParaRPr lang="en-US" dirty="0" smtClean="0"/>
          </a:p>
        </p:txBody>
      </p:sp>
      <p:sp>
        <p:nvSpPr>
          <p:cNvPr id="4" name="Slide Number Placeholder 3"/>
          <p:cNvSpPr>
            <a:spLocks noGrp="1"/>
          </p:cNvSpPr>
          <p:nvPr>
            <p:ph type="sldNum" sz="quarter" idx="10"/>
          </p:nvPr>
        </p:nvSpPr>
        <p:spPr/>
        <p:txBody>
          <a:bodyPr/>
          <a:lstStyle/>
          <a:p>
            <a:fld id="{D6A41CB3-3111-487A-B14C-74B73BD00E26}" type="slidenum">
              <a:rPr lang="en-US" smtClean="0"/>
              <a:t>17</a:t>
            </a:fld>
            <a:endParaRPr lang="en-US"/>
          </a:p>
        </p:txBody>
      </p:sp>
    </p:spTree>
    <p:extLst>
      <p:ext uri="{BB962C8B-B14F-4D97-AF65-F5344CB8AC3E}">
        <p14:creationId xmlns:p14="http://schemas.microsoft.com/office/powerpoint/2010/main" val="1159491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picture I am up top looking back at the entry way up (on the right)</a:t>
            </a:r>
          </a:p>
          <a:p>
            <a:endParaRPr lang="en-US" dirty="0" smtClean="0"/>
          </a:p>
          <a:p>
            <a:r>
              <a:rPr lang="en-US" dirty="0" smtClean="0"/>
              <a:t>Notice the guy in the back  with the red shirt on.  He started the church in this area with 15 people 5 months ago.  They now have over 30 members and they purchased this land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18</a:t>
            </a:fld>
            <a:endParaRPr lang="en-US"/>
          </a:p>
        </p:txBody>
      </p:sp>
    </p:spTree>
    <p:extLst>
      <p:ext uri="{BB962C8B-B14F-4D97-AF65-F5344CB8AC3E}">
        <p14:creationId xmlns:p14="http://schemas.microsoft.com/office/powerpoint/2010/main" val="1180434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here that they already cleared the land and have already</a:t>
            </a:r>
            <a:r>
              <a:rPr lang="en-US" baseline="0" dirty="0" smtClean="0"/>
              <a:t> held worship services on the site</a:t>
            </a:r>
          </a:p>
          <a:p>
            <a:endParaRPr lang="en-US" baseline="0" dirty="0" smtClean="0"/>
          </a:p>
          <a:p>
            <a:r>
              <a:rPr lang="en-US" baseline="0" dirty="0" smtClean="0"/>
              <a:t>Point out the mountains of Guatemala in the back ground</a:t>
            </a:r>
          </a:p>
          <a:p>
            <a:endParaRPr lang="en-US" baseline="0" dirty="0" smtClean="0"/>
          </a:p>
          <a:p>
            <a:r>
              <a:rPr lang="en-US" baseline="0" dirty="0" smtClean="0"/>
              <a:t>They need $10,000.00 to build the church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19</a:t>
            </a:fld>
            <a:endParaRPr lang="en-US"/>
          </a:p>
        </p:txBody>
      </p:sp>
    </p:spTree>
    <p:extLst>
      <p:ext uri="{BB962C8B-B14F-4D97-AF65-F5344CB8AC3E}">
        <p14:creationId xmlns:p14="http://schemas.microsoft.com/office/powerpoint/2010/main" val="1171750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were standing there Steve ( Oakwood church ) said that his</a:t>
            </a:r>
            <a:r>
              <a:rPr lang="en-US" baseline="0" dirty="0" smtClean="0"/>
              <a:t> family was going to give the money so they could build the church</a:t>
            </a:r>
          </a:p>
          <a:p>
            <a:endParaRPr lang="en-US" baseline="0" dirty="0" smtClean="0"/>
          </a:p>
          <a:p>
            <a:r>
              <a:rPr lang="en-US" baseline="0" dirty="0" smtClean="0"/>
              <a:t>The expectation is that it will be built by the time we go back in March so we will be able to dedicate the church while we are there.</a:t>
            </a:r>
          </a:p>
          <a:p>
            <a:endParaRPr lang="en-US" baseline="0" dirty="0" smtClean="0"/>
          </a:p>
          <a:p>
            <a:r>
              <a:rPr lang="en-US" baseline="0" dirty="0" smtClean="0"/>
              <a:t>Fidel – Treasurer of the Union</a:t>
            </a:r>
          </a:p>
          <a:p>
            <a:r>
              <a:rPr lang="en-US" baseline="0" dirty="0" smtClean="0"/>
              <a:t>Guy in blue is the pastor   (every Pastor in El Salvador has between 10-20 churches)  The rest of the people were some of the church members</a:t>
            </a:r>
          </a:p>
          <a:p>
            <a:endParaRPr lang="en-US" baseline="0" dirty="0" smtClean="0"/>
          </a:p>
          <a:p>
            <a:r>
              <a:rPr lang="en-US" baseline="0" dirty="0" smtClean="0"/>
              <a:t>From there we went to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20</a:t>
            </a:fld>
            <a:endParaRPr lang="en-US"/>
          </a:p>
        </p:txBody>
      </p:sp>
    </p:spTree>
    <p:extLst>
      <p:ext uri="{BB962C8B-B14F-4D97-AF65-F5344CB8AC3E}">
        <p14:creationId xmlns:p14="http://schemas.microsoft.com/office/powerpoint/2010/main" val="201249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Read Numbers 13: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Here we see that God told Moses to send some spies into the Promised Land.  They were to go in and check it out.  To see what the obstacles were.  To identify the layout of the land, the people, the vegetation.  Was it in fact the kind of land that they expected it to be, was it a land flowing with milk and honey? </a:t>
            </a:r>
            <a:r>
              <a:rPr lang="en-US" sz="1200" kern="1200" dirty="0" smtClean="0">
                <a:solidFill>
                  <a:schemeClr val="tx1"/>
                </a:solidFill>
                <a:effectLst/>
                <a:latin typeface="+mn-lt"/>
                <a:ea typeface="+mn-ea"/>
                <a:cs typeface="+mn-cs"/>
              </a:rPr>
              <a:t>So Moses sent 12 spies into the land, one leader from every tribe.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And notice what they said,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Read Numbers 13:27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It was in fact the kind of land that they were expecting.  It was suitable to sustain life, the kind of place they could see spending the rest of their lives in, one that could be handed down to their posterity.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But, notice what the next verse says,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Read Numbers 13:28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It is a good land, it is a beautiful land, Nevertheless (but) it has more obstacles than we can overcome.  Notice what God had said in verse 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6A41CB3-3111-487A-B14C-74B73BD00E26}" type="slidenum">
              <a:rPr lang="en-US" smtClean="0"/>
              <a:t>3</a:t>
            </a:fld>
            <a:endParaRPr lang="en-US"/>
          </a:p>
        </p:txBody>
      </p:sp>
    </p:spTree>
    <p:extLst>
      <p:ext uri="{BB962C8B-B14F-4D97-AF65-F5344CB8AC3E}">
        <p14:creationId xmlns:p14="http://schemas.microsoft.com/office/powerpoint/2010/main" val="151651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place in </a:t>
            </a:r>
            <a:r>
              <a:rPr lang="en-US" dirty="0" err="1" smtClean="0"/>
              <a:t>Chanama</a:t>
            </a:r>
            <a:r>
              <a:rPr lang="en-US" dirty="0" smtClean="0"/>
              <a:t> </a:t>
            </a:r>
          </a:p>
          <a:p>
            <a:endParaRPr lang="en-US" dirty="0" smtClean="0"/>
          </a:p>
          <a:p>
            <a:r>
              <a:rPr lang="en-US" dirty="0" smtClean="0"/>
              <a:t>Guy donated the land – He is not an Adventist</a:t>
            </a:r>
          </a:p>
          <a:p>
            <a:r>
              <a:rPr lang="en-US" dirty="0" smtClean="0"/>
              <a:t>His house to the right – out of country  - he is letting them hold the services in his house</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21</a:t>
            </a:fld>
            <a:endParaRPr lang="en-US"/>
          </a:p>
        </p:txBody>
      </p:sp>
    </p:spTree>
    <p:extLst>
      <p:ext uri="{BB962C8B-B14F-4D97-AF65-F5344CB8AC3E}">
        <p14:creationId xmlns:p14="http://schemas.microsoft.com/office/powerpoint/2010/main" val="3181012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started to build the church </a:t>
            </a:r>
          </a:p>
          <a:p>
            <a:endParaRPr lang="en-US" dirty="0" smtClean="0"/>
          </a:p>
          <a:p>
            <a:r>
              <a:rPr lang="en-US" dirty="0" smtClean="0"/>
              <a:t>Everything there was donated</a:t>
            </a:r>
          </a:p>
          <a:p>
            <a:endParaRPr lang="en-US" dirty="0" smtClean="0"/>
          </a:p>
          <a:p>
            <a:r>
              <a:rPr lang="en-US" dirty="0" smtClean="0"/>
              <a:t>Mayor </a:t>
            </a:r>
            <a:r>
              <a:rPr lang="en-US" dirty="0" smtClean="0"/>
              <a:t>gave them access to his property on the other side of the road to park there cars</a:t>
            </a:r>
          </a:p>
          <a:p>
            <a:endParaRPr lang="en-US" dirty="0" smtClean="0"/>
          </a:p>
          <a:p>
            <a:r>
              <a:rPr lang="en-US" dirty="0" smtClean="0"/>
              <a:t>But they ran out of money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22</a:t>
            </a:fld>
            <a:endParaRPr lang="en-US"/>
          </a:p>
        </p:txBody>
      </p:sp>
    </p:spTree>
    <p:extLst>
      <p:ext uri="{BB962C8B-B14F-4D97-AF65-F5344CB8AC3E}">
        <p14:creationId xmlns:p14="http://schemas.microsoft.com/office/powerpoint/2010/main" val="393451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some members</a:t>
            </a:r>
            <a:r>
              <a:rPr lang="en-US" baseline="0" dirty="0" smtClean="0"/>
              <a:t> of the church who were singing to us.  </a:t>
            </a:r>
          </a:p>
          <a:p>
            <a:endParaRPr lang="en-US" baseline="0" dirty="0" smtClean="0"/>
          </a:p>
          <a:p>
            <a:r>
              <a:rPr lang="en-US" baseline="0" dirty="0" smtClean="0"/>
              <a:t>Talk about Victor Emanuel and the gentleman who did most of the talking </a:t>
            </a:r>
          </a:p>
          <a:p>
            <a:r>
              <a:rPr lang="en-US" baseline="0" dirty="0" smtClean="0"/>
              <a:t>Church started a year ago with 10 people – no have about 40 members</a:t>
            </a:r>
          </a:p>
          <a:p>
            <a:endParaRPr lang="en-US" baseline="0" dirty="0" smtClean="0"/>
          </a:p>
          <a:p>
            <a:r>
              <a:rPr lang="en-US" baseline="0" dirty="0" smtClean="0"/>
              <a:t>Church will double by 1 year after completed (every member evangelizing) go door to door inviting others </a:t>
            </a:r>
          </a:p>
          <a:p>
            <a:endParaRPr lang="en-US" baseline="0" dirty="0" smtClean="0"/>
          </a:p>
          <a:p>
            <a:r>
              <a:rPr lang="en-US" baseline="0" dirty="0" smtClean="0"/>
              <a:t>Pastor Alex and Lyle (led to pay for church and build classrooms </a:t>
            </a:r>
          </a:p>
          <a:p>
            <a:endParaRPr lang="en-US" baseline="0" dirty="0" smtClean="0"/>
          </a:p>
          <a:p>
            <a:r>
              <a:rPr lang="en-US" baseline="0" dirty="0" smtClean="0"/>
              <a:t>$7,500.00</a:t>
            </a:r>
          </a:p>
          <a:p>
            <a:endParaRPr lang="en-US" baseline="0" dirty="0" smtClean="0"/>
          </a:p>
          <a:p>
            <a:r>
              <a:rPr lang="en-US" baseline="0" dirty="0" smtClean="0"/>
              <a:t>That evening (November 8</a:t>
            </a:r>
            <a:r>
              <a:rPr lang="en-US" baseline="30000" dirty="0" smtClean="0"/>
              <a:t>th</a:t>
            </a:r>
            <a:r>
              <a:rPr lang="en-US" baseline="0" dirty="0" smtClean="0"/>
              <a:t>)</a:t>
            </a:r>
          </a:p>
          <a:p>
            <a:endParaRPr lang="en-US" baseline="0" dirty="0" smtClean="0"/>
          </a:p>
          <a:p>
            <a:r>
              <a:rPr lang="en-US" baseline="0" dirty="0" smtClean="0"/>
              <a:t>We went to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23</a:t>
            </a:fld>
            <a:endParaRPr lang="en-US"/>
          </a:p>
        </p:txBody>
      </p:sp>
    </p:spTree>
    <p:extLst>
      <p:ext uri="{BB962C8B-B14F-4D97-AF65-F5344CB8AC3E}">
        <p14:creationId xmlns:p14="http://schemas.microsoft.com/office/powerpoint/2010/main" val="725031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church in San </a:t>
            </a:r>
            <a:r>
              <a:rPr lang="en-US" dirty="0" err="1" smtClean="0"/>
              <a:t>Diemongo</a:t>
            </a:r>
            <a:r>
              <a:rPr lang="en-US" dirty="0" smtClean="0"/>
              <a:t> </a:t>
            </a:r>
          </a:p>
          <a:p>
            <a:endParaRPr lang="en-US" dirty="0" smtClean="0"/>
          </a:p>
          <a:p>
            <a:r>
              <a:rPr lang="en-US" dirty="0" smtClean="0"/>
              <a:t>This is a church that the Village</a:t>
            </a:r>
            <a:r>
              <a:rPr lang="en-US" baseline="0" dirty="0" smtClean="0"/>
              <a:t> church in Berrien Springs provided the $10,000 to build</a:t>
            </a:r>
          </a:p>
          <a:p>
            <a:endParaRPr lang="en-US" baseline="0" dirty="0" smtClean="0"/>
          </a:p>
          <a:p>
            <a:r>
              <a:rPr lang="en-US" baseline="0" dirty="0" smtClean="0"/>
              <a:t>Concrete slab, footings, walls, roof, and windows</a:t>
            </a:r>
          </a:p>
          <a:p>
            <a:endParaRPr lang="en-US" baseline="0" dirty="0" smtClean="0"/>
          </a:p>
          <a:p>
            <a:r>
              <a:rPr lang="en-US" baseline="0" dirty="0" smtClean="0"/>
              <a:t>Church members provided all of the labor</a:t>
            </a:r>
            <a:endParaRPr lang="en-US" dirty="0" smtClean="0"/>
          </a:p>
          <a:p>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24</a:t>
            </a:fld>
            <a:endParaRPr lang="en-US"/>
          </a:p>
        </p:txBody>
      </p:sp>
    </p:spTree>
    <p:extLst>
      <p:ext uri="{BB962C8B-B14F-4D97-AF65-F5344CB8AC3E}">
        <p14:creationId xmlns:p14="http://schemas.microsoft.com/office/powerpoint/2010/main" val="2411437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Ladies cooking </a:t>
            </a:r>
          </a:p>
          <a:p>
            <a:endParaRPr lang="en-US" dirty="0" smtClean="0"/>
          </a:p>
          <a:p>
            <a:r>
              <a:rPr lang="en-US" dirty="0" smtClean="0"/>
              <a:t>Provided us dinner</a:t>
            </a:r>
          </a:p>
          <a:p>
            <a:endParaRPr lang="en-US" dirty="0" smtClean="0"/>
          </a:p>
          <a:p>
            <a:r>
              <a:rPr lang="en-US" dirty="0" err="1" smtClean="0"/>
              <a:t>Papusa’s</a:t>
            </a:r>
            <a:r>
              <a:rPr lang="en-US" dirty="0" smtClean="0"/>
              <a:t>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26</a:t>
            </a:fld>
            <a:endParaRPr lang="en-US"/>
          </a:p>
        </p:txBody>
      </p:sp>
    </p:spTree>
    <p:extLst>
      <p:ext uri="{BB962C8B-B14F-4D97-AF65-F5344CB8AC3E}">
        <p14:creationId xmlns:p14="http://schemas.microsoft.com/office/powerpoint/2010/main" val="852904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Made out of corn flour </a:t>
            </a:r>
          </a:p>
          <a:p>
            <a:endParaRPr lang="en-US" dirty="0" smtClean="0"/>
          </a:p>
          <a:p>
            <a:r>
              <a:rPr lang="en-US" dirty="0" smtClean="0"/>
              <a:t>Stuffed in side with refried beans, cheese, jalapeno </a:t>
            </a:r>
          </a:p>
          <a:p>
            <a:endParaRPr lang="en-US" dirty="0" smtClean="0"/>
          </a:p>
          <a:p>
            <a:r>
              <a:rPr lang="en-US" dirty="0" smtClean="0"/>
              <a:t>Tomato sauce up at the top</a:t>
            </a:r>
          </a:p>
          <a:p>
            <a:endParaRPr lang="en-US" dirty="0" smtClean="0"/>
          </a:p>
          <a:p>
            <a:r>
              <a:rPr lang="en-US" dirty="0" smtClean="0"/>
              <a:t>Cabbage, cucumber and tomato</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27</a:t>
            </a:fld>
            <a:endParaRPr lang="en-US"/>
          </a:p>
        </p:txBody>
      </p:sp>
    </p:spTree>
    <p:extLst>
      <p:ext uri="{BB962C8B-B14F-4D97-AF65-F5344CB8AC3E}">
        <p14:creationId xmlns:p14="http://schemas.microsoft.com/office/powerpoint/2010/main" val="1402943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inside of the church</a:t>
            </a:r>
          </a:p>
          <a:p>
            <a:endParaRPr lang="en-US" dirty="0" smtClean="0"/>
          </a:p>
          <a:p>
            <a:r>
              <a:rPr lang="en-US" dirty="0" smtClean="0"/>
              <a:t>Pastor speaking</a:t>
            </a:r>
          </a:p>
          <a:p>
            <a:endParaRPr lang="en-US" dirty="0" smtClean="0"/>
          </a:p>
          <a:p>
            <a:r>
              <a:rPr lang="en-US" dirty="0" smtClean="0"/>
              <a:t>Look how basic it is</a:t>
            </a:r>
          </a:p>
          <a:p>
            <a:endParaRPr lang="en-US" dirty="0" smtClean="0"/>
          </a:p>
          <a:p>
            <a:r>
              <a:rPr lang="en-US" dirty="0" smtClean="0"/>
              <a:t>Baptistery in the floor</a:t>
            </a:r>
          </a:p>
          <a:p>
            <a:endParaRPr lang="en-US" dirty="0" smtClean="0"/>
          </a:p>
          <a:p>
            <a:r>
              <a:rPr lang="en-US" dirty="0" smtClean="0"/>
              <a:t>Walls, ceiling, floor, lights</a:t>
            </a:r>
          </a:p>
          <a:p>
            <a:endParaRPr lang="en-US" dirty="0" smtClean="0"/>
          </a:p>
          <a:p>
            <a:r>
              <a:rPr lang="en-US" dirty="0" smtClean="0"/>
              <a:t>Chairs were full by the time we started the</a:t>
            </a:r>
            <a:r>
              <a:rPr lang="en-US" baseline="0" dirty="0" smtClean="0"/>
              <a:t> dedication service.  (Notice those plastic chairs)</a:t>
            </a:r>
          </a:p>
          <a:p>
            <a:endParaRPr lang="en-US" baseline="0" dirty="0" smtClean="0"/>
          </a:p>
          <a:p>
            <a:r>
              <a:rPr lang="en-US" baseline="0" dirty="0" smtClean="0"/>
              <a:t>Been a church for just over a year.  </a:t>
            </a:r>
          </a:p>
          <a:p>
            <a:endParaRPr lang="en-US" baseline="0" dirty="0" smtClean="0"/>
          </a:p>
          <a:p>
            <a:r>
              <a:rPr lang="en-US" baseline="0" dirty="0" smtClean="0"/>
              <a:t>Guy in red shirt left his community, got saved, came back to his community and helped build this group up.  Now have about 40 members</a:t>
            </a:r>
          </a:p>
          <a:p>
            <a:r>
              <a:rPr lang="en-US" dirty="0" smtClean="0"/>
              <a:t>Planning there first evangelism</a:t>
            </a:r>
            <a:r>
              <a:rPr lang="en-US" baseline="0" dirty="0" smtClean="0"/>
              <a:t> meeting next month.  But they already have 15 bible studies going since they finished the building a few weeks ago.</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28</a:t>
            </a:fld>
            <a:endParaRPr lang="en-US"/>
          </a:p>
        </p:txBody>
      </p:sp>
    </p:spTree>
    <p:extLst>
      <p:ext uri="{BB962C8B-B14F-4D97-AF65-F5344CB8AC3E}">
        <p14:creationId xmlns:p14="http://schemas.microsoft.com/office/powerpoint/2010/main" val="575651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Pastor Ron Kelly and Ariel Roldan during the dedication</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29</a:t>
            </a:fld>
            <a:endParaRPr lang="en-US"/>
          </a:p>
        </p:txBody>
      </p:sp>
    </p:spTree>
    <p:extLst>
      <p:ext uri="{BB962C8B-B14F-4D97-AF65-F5344CB8AC3E}">
        <p14:creationId xmlns:p14="http://schemas.microsoft.com/office/powerpoint/2010/main" val="160275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picture of the </a:t>
            </a:r>
            <a:r>
              <a:rPr lang="en-US" dirty="0" err="1" smtClean="0"/>
              <a:t>baptitery</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30</a:t>
            </a:fld>
            <a:endParaRPr lang="en-US"/>
          </a:p>
        </p:txBody>
      </p:sp>
    </p:spTree>
    <p:extLst>
      <p:ext uri="{BB962C8B-B14F-4D97-AF65-F5344CB8AC3E}">
        <p14:creationId xmlns:p14="http://schemas.microsoft.com/office/powerpoint/2010/main" val="3105800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one of the bathroom out back</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31</a:t>
            </a:fld>
            <a:endParaRPr lang="en-US"/>
          </a:p>
        </p:txBody>
      </p:sp>
    </p:spTree>
    <p:extLst>
      <p:ext uri="{BB962C8B-B14F-4D97-AF65-F5344CB8AC3E}">
        <p14:creationId xmlns:p14="http://schemas.microsoft.com/office/powerpoint/2010/main" val="3539099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Read slide</a:t>
            </a:r>
          </a:p>
          <a:p>
            <a:endParaRPr lang="en-US" baseline="0" dirty="0" smtClean="0"/>
          </a:p>
          <a:p>
            <a:r>
              <a:rPr lang="en-US" sz="1200" kern="1200" dirty="0" smtClean="0">
                <a:solidFill>
                  <a:schemeClr val="tx1"/>
                </a:solidFill>
                <a:effectLst/>
                <a:latin typeface="+mn-lt"/>
                <a:ea typeface="+mn-ea"/>
                <a:cs typeface="+mn-cs"/>
              </a:rPr>
              <a:t>God had promised them that He was giving them the land.  It was theirs, all they had to do was trust Him and follow His directions and they would have it.</a:t>
            </a:r>
          </a:p>
          <a:p>
            <a:r>
              <a:rPr lang="en-US" sz="1200" kern="1200" dirty="0" smtClean="0">
                <a:solidFill>
                  <a:schemeClr val="tx1"/>
                </a:solidFill>
                <a:effectLst/>
                <a:latin typeface="+mn-lt"/>
                <a:ea typeface="+mn-ea"/>
                <a:cs typeface="+mn-cs"/>
              </a:rPr>
              <a:t>Well, you know the story, don’t you?</a:t>
            </a:r>
          </a:p>
          <a:p>
            <a:r>
              <a:rPr lang="en-US" sz="1200" kern="1200" dirty="0" smtClean="0">
                <a:solidFill>
                  <a:schemeClr val="tx1"/>
                </a:solidFill>
                <a:effectLst/>
                <a:latin typeface="+mn-lt"/>
                <a:ea typeface="+mn-ea"/>
                <a:cs typeface="+mn-cs"/>
              </a:rPr>
              <a:t>Caleb and Joshua gave a good report, they were two faithful spies, and they tried to convince the people that God was going to give their enemies into their hands.</a:t>
            </a:r>
          </a:p>
          <a:p>
            <a:r>
              <a:rPr lang="en-US" sz="1200" kern="1200" dirty="0" smtClean="0">
                <a:solidFill>
                  <a:schemeClr val="tx1"/>
                </a:solidFill>
                <a:effectLst/>
                <a:latin typeface="+mn-lt"/>
                <a:ea typeface="+mn-ea"/>
                <a:cs typeface="+mn-cs"/>
              </a:rPr>
              <a:t>But 10 of the 12 spies convinced them that they could not take the land, and Numbers 14:2 says, they all complained against Moses and Aaron.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God says, you’re all going back out into the desert and your all going to die there, this whole generation – everyone except Caleb and Joshua.  Then I’m going to bring your children, the ones you claim to be worried about. I’m going to bring them into the land.   </a:t>
            </a:r>
          </a:p>
          <a:p>
            <a:r>
              <a:rPr lang="en-US" sz="1200" kern="1200" dirty="0" smtClean="0">
                <a:solidFill>
                  <a:schemeClr val="tx1"/>
                </a:solidFill>
                <a:effectLst/>
                <a:latin typeface="+mn-lt"/>
                <a:ea typeface="+mn-ea"/>
                <a:cs typeface="+mn-cs"/>
              </a:rPr>
              <a:t>So for the next forty years they wandered in the wilderness, and you can read about that in the rest of the book of Numbers.  You can read about the rebellion of </a:t>
            </a:r>
            <a:r>
              <a:rPr lang="en-US" sz="1200" kern="1200" dirty="0" err="1" smtClean="0">
                <a:solidFill>
                  <a:schemeClr val="tx1"/>
                </a:solidFill>
                <a:effectLst/>
                <a:latin typeface="+mn-lt"/>
                <a:ea typeface="+mn-ea"/>
                <a:cs typeface="+mn-cs"/>
              </a:rPr>
              <a:t>Korah</a:t>
            </a:r>
            <a:r>
              <a:rPr lang="en-US" sz="1200" kern="1200" dirty="0" smtClean="0">
                <a:solidFill>
                  <a:schemeClr val="tx1"/>
                </a:solidFill>
                <a:effectLst/>
                <a:latin typeface="+mn-lt"/>
                <a:ea typeface="+mn-ea"/>
                <a:cs typeface="+mn-cs"/>
              </a:rPr>
              <a:t> and his followers, the fiery serpents and the bronze pole that was lifted up, the story of Balaam, the victory over the kings East of the Jordon, the death of Moses and the coronation of Joshua their next leader.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Finally, after that whole generation had died, it is time to go into the Promised Land. So what does Joshua do? </a:t>
            </a:r>
          </a:p>
          <a:p>
            <a:r>
              <a:rPr lang="en-US" sz="1200" kern="1200" dirty="0" smtClean="0">
                <a:solidFill>
                  <a:schemeClr val="tx1"/>
                </a:solidFill>
                <a:effectLst/>
                <a:latin typeface="+mn-lt"/>
                <a:ea typeface="+mn-ea"/>
                <a:cs typeface="+mn-cs"/>
              </a:rPr>
              <a:t>Read Joshua 2:1</a:t>
            </a:r>
          </a:p>
          <a:p>
            <a:r>
              <a:rPr lang="en-US" sz="1200" kern="1200" dirty="0" smtClean="0">
                <a:solidFill>
                  <a:schemeClr val="tx1"/>
                </a:solidFill>
                <a:effectLst/>
                <a:latin typeface="+mn-lt"/>
                <a:ea typeface="+mn-ea"/>
                <a:cs typeface="+mn-cs"/>
              </a:rPr>
              <a:t>Notice, this time, that Joshua sent how many spies?  Just two!  Why Two?  Why not 12 again like Moses did?  I think there are probably several reasons.  But notice this </a:t>
            </a:r>
          </a:p>
          <a:p>
            <a:endParaRPr lang="en-US" baseline="0" dirty="0" smtClean="0"/>
          </a:p>
        </p:txBody>
      </p:sp>
      <p:sp>
        <p:nvSpPr>
          <p:cNvPr id="4" name="Slide Number Placeholder 3"/>
          <p:cNvSpPr>
            <a:spLocks noGrp="1"/>
          </p:cNvSpPr>
          <p:nvPr>
            <p:ph type="sldNum" sz="quarter" idx="10"/>
          </p:nvPr>
        </p:nvSpPr>
        <p:spPr/>
        <p:txBody>
          <a:bodyPr/>
          <a:lstStyle/>
          <a:p>
            <a:fld id="{D6A41CB3-3111-487A-B14C-74B73BD00E2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919188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day (Friday November 9</a:t>
            </a:r>
            <a:r>
              <a:rPr lang="en-US" baseline="30000" dirty="0" smtClean="0"/>
              <a:t>th</a:t>
            </a:r>
            <a:r>
              <a:rPr lang="en-US" dirty="0" smtClean="0"/>
              <a:t> we looked at the facilities that we were staying at and will be again in March when we go back.  I will talk more about that in a moment</a:t>
            </a:r>
          </a:p>
          <a:p>
            <a:endParaRPr lang="en-US" dirty="0" smtClean="0"/>
          </a:p>
          <a:p>
            <a:r>
              <a:rPr lang="en-US" dirty="0" smtClean="0"/>
              <a:t>But that afternoon we went to this church.</a:t>
            </a:r>
            <a:r>
              <a:rPr lang="en-US" baseline="0" dirty="0" smtClean="0"/>
              <a:t>  This is another one that the Village church in Berrien Springs provided the money for to build.</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32</a:t>
            </a:fld>
            <a:endParaRPr lang="en-US"/>
          </a:p>
        </p:txBody>
      </p:sp>
    </p:spTree>
    <p:extLst>
      <p:ext uri="{BB962C8B-B14F-4D97-AF65-F5344CB8AC3E}">
        <p14:creationId xmlns:p14="http://schemas.microsoft.com/office/powerpoint/2010/main" val="2196711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picture of the inside</a:t>
            </a:r>
          </a:p>
          <a:p>
            <a:endParaRPr lang="en-US" dirty="0" smtClean="0"/>
          </a:p>
          <a:p>
            <a:r>
              <a:rPr lang="en-US" dirty="0" smtClean="0"/>
              <a:t>Not quite ready to be dedicated yet.  No windows, doors or lights</a:t>
            </a:r>
          </a:p>
          <a:p>
            <a:endParaRPr lang="en-US" dirty="0" smtClean="0"/>
          </a:p>
          <a:p>
            <a:r>
              <a:rPr lang="en-US" dirty="0" smtClean="0"/>
              <a:t>But they are already holding services here</a:t>
            </a:r>
          </a:p>
          <a:p>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33</a:t>
            </a:fld>
            <a:endParaRPr lang="en-US"/>
          </a:p>
        </p:txBody>
      </p:sp>
    </p:spTree>
    <p:extLst>
      <p:ext uri="{BB962C8B-B14F-4D97-AF65-F5344CB8AC3E}">
        <p14:creationId xmlns:p14="http://schemas.microsoft.com/office/powerpoint/2010/main" val="3623768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next door is the building that they have been holding worship in for over a year</a:t>
            </a:r>
          </a:p>
          <a:p>
            <a:endParaRPr lang="en-US" dirty="0" smtClean="0"/>
          </a:p>
          <a:p>
            <a:r>
              <a:rPr lang="en-US" dirty="0" smtClean="0"/>
              <a:t>By the way – every church that we went to – we asked them how often they meet.  Every single one said 3-5 days per week</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34</a:t>
            </a:fld>
            <a:endParaRPr lang="en-US"/>
          </a:p>
        </p:txBody>
      </p:sp>
    </p:spTree>
    <p:extLst>
      <p:ext uri="{BB962C8B-B14F-4D97-AF65-F5344CB8AC3E}">
        <p14:creationId xmlns:p14="http://schemas.microsoft.com/office/powerpoint/2010/main" val="4008733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Friday evening we went to </a:t>
            </a:r>
            <a:r>
              <a:rPr lang="en-US" dirty="0" err="1" smtClean="0"/>
              <a:t>Culuco</a:t>
            </a:r>
            <a:r>
              <a:rPr lang="en-US" dirty="0" smtClean="0"/>
              <a:t> (Part of Sonsonate district )  Lower left</a:t>
            </a:r>
          </a:p>
          <a:p>
            <a:endParaRPr lang="en-US" dirty="0" smtClean="0"/>
          </a:p>
          <a:p>
            <a:r>
              <a:rPr lang="en-US" dirty="0" smtClean="0"/>
              <a:t>To this church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35</a:t>
            </a:fld>
            <a:endParaRPr lang="en-US"/>
          </a:p>
        </p:txBody>
      </p:sp>
    </p:spTree>
    <p:extLst>
      <p:ext uri="{BB962C8B-B14F-4D97-AF65-F5344CB8AC3E}">
        <p14:creationId xmlns:p14="http://schemas.microsoft.com/office/powerpoint/2010/main" val="666971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dedication.  Another one that the village church paid for.  They have</a:t>
            </a:r>
            <a:r>
              <a:rPr lang="en-US" baseline="0" dirty="0" smtClean="0"/>
              <a:t> about 30 members in this church, but what was interesting was that they had 100 chairs set up and they were all full.  </a:t>
            </a:r>
          </a:p>
          <a:p>
            <a:endParaRPr lang="en-US" baseline="0" dirty="0" smtClean="0"/>
          </a:p>
          <a:p>
            <a:r>
              <a:rPr lang="en-US" baseline="0" dirty="0" smtClean="0"/>
              <a:t>They had 30 people from the community there.  15 of them they are having bible studies with.</a:t>
            </a:r>
          </a:p>
          <a:p>
            <a:endParaRPr lang="en-US" baseline="0" dirty="0" smtClean="0"/>
          </a:p>
          <a:p>
            <a:r>
              <a:rPr lang="en-US" baseline="0" dirty="0" smtClean="0"/>
              <a:t>Did you catch what I said  30 people in the church and 15 bible studies.  Half the church is already giving a bible study </a:t>
            </a:r>
          </a:p>
          <a:p>
            <a:endParaRPr lang="en-US" baseline="0" dirty="0" smtClean="0"/>
          </a:p>
          <a:p>
            <a:r>
              <a:rPr lang="en-US" baseline="0" dirty="0" smtClean="0"/>
              <a:t>If you look at the left side of the stage you will see a door going out the back.  </a:t>
            </a:r>
          </a:p>
          <a:p>
            <a:endParaRPr lang="en-US" baseline="0" dirty="0" smtClean="0"/>
          </a:p>
          <a:p>
            <a:r>
              <a:rPr lang="en-US" baseline="0" dirty="0" smtClean="0"/>
              <a:t>If you go out there you will see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36</a:t>
            </a:fld>
            <a:endParaRPr lang="en-US"/>
          </a:p>
        </p:txBody>
      </p:sp>
    </p:spTree>
    <p:extLst>
      <p:ext uri="{BB962C8B-B14F-4D97-AF65-F5344CB8AC3E}">
        <p14:creationId xmlns:p14="http://schemas.microsoft.com/office/powerpoint/2010/main" val="3290450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covered area where they have been holding their services for over a year.</a:t>
            </a:r>
          </a:p>
          <a:p>
            <a:endParaRPr lang="en-US" dirty="0" smtClean="0"/>
          </a:p>
          <a:p>
            <a:r>
              <a:rPr lang="en-US" dirty="0" smtClean="0"/>
              <a:t>Saturday morning, before we went to worship we went to </a:t>
            </a:r>
          </a:p>
          <a:p>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37</a:t>
            </a:fld>
            <a:endParaRPr lang="en-US"/>
          </a:p>
        </p:txBody>
      </p:sp>
    </p:spTree>
    <p:extLst>
      <p:ext uri="{BB962C8B-B14F-4D97-AF65-F5344CB8AC3E}">
        <p14:creationId xmlns:p14="http://schemas.microsoft.com/office/powerpoint/2010/main" val="2837289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Apopa</a:t>
            </a:r>
            <a:r>
              <a:rPr lang="en-US" dirty="0" smtClean="0"/>
              <a:t> – Just north of San </a:t>
            </a:r>
            <a:r>
              <a:rPr lang="en-US" dirty="0" smtClean="0"/>
              <a:t>Salvador</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38</a:t>
            </a:fld>
            <a:endParaRPr lang="en-US"/>
          </a:p>
        </p:txBody>
      </p:sp>
    </p:spTree>
    <p:extLst>
      <p:ext uri="{BB962C8B-B14F-4D97-AF65-F5344CB8AC3E}">
        <p14:creationId xmlns:p14="http://schemas.microsoft.com/office/powerpoint/2010/main" val="1023734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this site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39</a:t>
            </a:fld>
            <a:endParaRPr lang="en-US"/>
          </a:p>
        </p:txBody>
      </p:sp>
    </p:spTree>
    <p:extLst>
      <p:ext uri="{BB962C8B-B14F-4D97-AF65-F5344CB8AC3E}">
        <p14:creationId xmlns:p14="http://schemas.microsoft.com/office/powerpoint/2010/main" val="2574005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lady in red</a:t>
            </a:r>
            <a:r>
              <a:rPr lang="en-US" baseline="0" dirty="0" smtClean="0"/>
              <a:t> sold the church this property for $3,000</a:t>
            </a:r>
          </a:p>
          <a:p>
            <a:endParaRPr lang="en-US" baseline="0" dirty="0" smtClean="0"/>
          </a:p>
          <a:p>
            <a:r>
              <a:rPr lang="en-US" baseline="0" dirty="0" smtClean="0"/>
              <a:t>Remember how much </a:t>
            </a:r>
            <a:r>
              <a:rPr lang="en-US" baseline="0" dirty="0" smtClean="0"/>
              <a:t>land </a:t>
            </a:r>
            <a:r>
              <a:rPr lang="en-US" baseline="0" dirty="0" smtClean="0"/>
              <a:t>is worth in the country ($15,000).  And this piece is bigger than any of the others that we looked at</a:t>
            </a:r>
          </a:p>
          <a:p>
            <a:endParaRPr lang="en-US" baseline="0" dirty="0" smtClean="0"/>
          </a:p>
          <a:p>
            <a:r>
              <a:rPr lang="en-US" baseline="0" dirty="0" smtClean="0"/>
              <a:t>This lady, who is dying of cancer, has been a member of this church for 10 years, and she has been praying for a building that whole time</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40</a:t>
            </a:fld>
            <a:endParaRPr lang="en-US"/>
          </a:p>
        </p:txBody>
      </p:sp>
    </p:spTree>
    <p:extLst>
      <p:ext uri="{BB962C8B-B14F-4D97-AF65-F5344CB8AC3E}">
        <p14:creationId xmlns:p14="http://schemas.microsoft.com/office/powerpoint/2010/main" val="3931644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more pictures from this site</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41</a:t>
            </a:fld>
            <a:endParaRPr lang="en-US"/>
          </a:p>
        </p:txBody>
      </p:sp>
    </p:spTree>
    <p:extLst>
      <p:ext uri="{BB962C8B-B14F-4D97-AF65-F5344CB8AC3E}">
        <p14:creationId xmlns:p14="http://schemas.microsoft.com/office/powerpoint/2010/main" val="29195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Read slide</a:t>
            </a:r>
          </a:p>
          <a:p>
            <a:endParaRPr lang="en-US" baseline="0" dirty="0" smtClean="0"/>
          </a:p>
          <a:p>
            <a:r>
              <a:rPr lang="en-US" baseline="0" dirty="0" smtClean="0"/>
              <a:t>So Joshua sends in the minimum number and they brought back a faithful report</a:t>
            </a:r>
          </a:p>
          <a:p>
            <a:endParaRPr lang="en-US" baseline="0" dirty="0" smtClean="0"/>
          </a:p>
          <a:p>
            <a:r>
              <a:rPr lang="en-US" baseline="0" dirty="0" smtClean="0"/>
              <a:t>Last week two faithful spies, from this church, </a:t>
            </a:r>
          </a:p>
        </p:txBody>
      </p:sp>
      <p:sp>
        <p:nvSpPr>
          <p:cNvPr id="4" name="Slide Number Placeholder 3"/>
          <p:cNvSpPr>
            <a:spLocks noGrp="1"/>
          </p:cNvSpPr>
          <p:nvPr>
            <p:ph type="sldNum" sz="quarter" idx="10"/>
          </p:nvPr>
        </p:nvSpPr>
        <p:spPr/>
        <p:txBody>
          <a:bodyPr/>
          <a:lstStyle/>
          <a:p>
            <a:fld id="{D6A41CB3-3111-487A-B14C-74B73BD00E2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66084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everyone is coming back</a:t>
            </a:r>
            <a:r>
              <a:rPr lang="en-US" baseline="0" dirty="0" smtClean="0"/>
              <a:t> down to the road</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43</a:t>
            </a:fld>
            <a:endParaRPr lang="en-US"/>
          </a:p>
        </p:txBody>
      </p:sp>
    </p:spTree>
    <p:extLst>
      <p:ext uri="{BB962C8B-B14F-4D97-AF65-F5344CB8AC3E}">
        <p14:creationId xmlns:p14="http://schemas.microsoft.com/office/powerpoint/2010/main" val="830401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left standing next to Pastor Alex is Moses.  Moses is a sharp young man.  The first</a:t>
            </a:r>
            <a:r>
              <a:rPr lang="en-US" baseline="0" dirty="0" smtClean="0"/>
              <a:t> child I saw wearing a suite.  And Moses has been studying his bible</a:t>
            </a:r>
            <a:endParaRPr lang="en-US" dirty="0" smtClean="0"/>
          </a:p>
          <a:p>
            <a:endParaRPr lang="en-US" dirty="0" smtClean="0"/>
          </a:p>
          <a:p>
            <a:r>
              <a:rPr lang="en-US" dirty="0" smtClean="0"/>
              <a:t>Moses is just 8 years</a:t>
            </a:r>
            <a:r>
              <a:rPr lang="en-US" baseline="0" dirty="0" smtClean="0"/>
              <a:t> old.  But he is a baptized member of the church and he is one of the deacons</a:t>
            </a:r>
          </a:p>
          <a:p>
            <a:endParaRPr lang="en-US" baseline="0" dirty="0" smtClean="0"/>
          </a:p>
          <a:p>
            <a:r>
              <a:rPr lang="en-US" baseline="0" dirty="0" smtClean="0"/>
              <a:t>The young man on the right is also a deacon in this church  at </a:t>
            </a:r>
            <a:r>
              <a:rPr lang="en-US" baseline="0" dirty="0" err="1" smtClean="0"/>
              <a:t>Apopa</a:t>
            </a:r>
            <a:endParaRPr lang="en-US" baseline="0" dirty="0" smtClean="0"/>
          </a:p>
          <a:p>
            <a:endParaRPr lang="en-US" dirty="0" smtClean="0"/>
          </a:p>
          <a:p>
            <a:r>
              <a:rPr lang="en-US" dirty="0" smtClean="0"/>
              <a:t>Brothers and sisters – when Mark and I left</a:t>
            </a:r>
            <a:r>
              <a:rPr lang="en-US" baseline="0" dirty="0" smtClean="0"/>
              <a:t> this site we were both convicted that we (Mt Pleasant / Midland) need to provide the money to help this congregation build a church.</a:t>
            </a:r>
          </a:p>
          <a:p>
            <a:endParaRPr lang="en-US" baseline="0" dirty="0" smtClean="0"/>
          </a:p>
          <a:p>
            <a:r>
              <a:rPr lang="en-US" baseline="0" dirty="0" smtClean="0"/>
              <a:t>I believe the Lord is calling us to do it.</a:t>
            </a:r>
          </a:p>
          <a:p>
            <a:endParaRPr lang="en-US" baseline="0" dirty="0" smtClean="0"/>
          </a:p>
          <a:p>
            <a:r>
              <a:rPr lang="en-US" baseline="0" dirty="0" smtClean="0"/>
              <a:t>Remember our scripture reading (Deuteronomy 19:15)</a:t>
            </a:r>
          </a:p>
          <a:p>
            <a:endParaRPr lang="en-US" dirty="0" smtClean="0"/>
          </a:p>
          <a:p>
            <a:r>
              <a:rPr lang="en-US" dirty="0" smtClean="0"/>
              <a:t>By the mouth of two or three witnesses the matter shall be established</a:t>
            </a:r>
          </a:p>
          <a:p>
            <a:endParaRPr lang="en-US" dirty="0" smtClean="0"/>
          </a:p>
          <a:p>
            <a:r>
              <a:rPr lang="en-US" dirty="0" smtClean="0"/>
              <a:t>We are faithful witnesses</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44</a:t>
            </a:fld>
            <a:endParaRPr lang="en-US"/>
          </a:p>
        </p:txBody>
      </p:sp>
    </p:spTree>
    <p:extLst>
      <p:ext uri="{BB962C8B-B14F-4D97-AF65-F5344CB8AC3E}">
        <p14:creationId xmlns:p14="http://schemas.microsoft.com/office/powerpoint/2010/main" val="428641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left there we came to this church in</a:t>
            </a:r>
            <a:r>
              <a:rPr lang="en-US" baseline="0" dirty="0" smtClean="0"/>
              <a:t> El </a:t>
            </a:r>
            <a:r>
              <a:rPr lang="en-US" baseline="0" dirty="0" err="1" smtClean="0"/>
              <a:t>Paisnal</a:t>
            </a:r>
            <a:r>
              <a:rPr lang="en-US" baseline="0" dirty="0" smtClean="0"/>
              <a:t> Chaparral near San </a:t>
            </a:r>
            <a:r>
              <a:rPr lang="en-US" baseline="0" dirty="0" smtClean="0"/>
              <a:t>Salvador.  </a:t>
            </a:r>
            <a:r>
              <a:rPr lang="en-US" baseline="0" dirty="0" smtClean="0"/>
              <a:t>This is were we had our worship service and once again Pastor Kelly dedicated the building and the congregation </a:t>
            </a:r>
          </a:p>
          <a:p>
            <a:endParaRPr lang="en-US" baseline="0" dirty="0" smtClean="0"/>
          </a:p>
          <a:p>
            <a:r>
              <a:rPr lang="en-US" baseline="0" dirty="0" smtClean="0"/>
              <a:t>But we weren’t done there.  Later that afternoon we went to this </a:t>
            </a:r>
            <a:r>
              <a:rPr lang="en-US" baseline="0" dirty="0" smtClean="0"/>
              <a:t>building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45</a:t>
            </a:fld>
            <a:endParaRPr lang="en-US"/>
          </a:p>
        </p:txBody>
      </p:sp>
    </p:spTree>
    <p:extLst>
      <p:ext uri="{BB962C8B-B14F-4D97-AF65-F5344CB8AC3E}">
        <p14:creationId xmlns:p14="http://schemas.microsoft.com/office/powerpoint/2010/main" val="1796492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the village church is paying for</a:t>
            </a:r>
          </a:p>
          <a:p>
            <a:endParaRPr lang="en-US" dirty="0" smtClean="0"/>
          </a:p>
          <a:p>
            <a:r>
              <a:rPr lang="en-US" dirty="0" smtClean="0"/>
              <a:t>Classrooms</a:t>
            </a:r>
            <a:r>
              <a:rPr lang="en-US" baseline="0" dirty="0" smtClean="0"/>
              <a:t> in the back </a:t>
            </a:r>
          </a:p>
          <a:p>
            <a:endParaRPr lang="en-US" baseline="0" dirty="0" smtClean="0"/>
          </a:p>
          <a:p>
            <a:r>
              <a:rPr lang="en-US" baseline="0" dirty="0" smtClean="0"/>
              <a:t>And Sabbath evening we went to </a:t>
            </a:r>
            <a:endParaRPr lang="en-US" dirty="0" smtClean="0"/>
          </a:p>
        </p:txBody>
      </p:sp>
      <p:sp>
        <p:nvSpPr>
          <p:cNvPr id="4" name="Slide Number Placeholder 3"/>
          <p:cNvSpPr>
            <a:spLocks noGrp="1"/>
          </p:cNvSpPr>
          <p:nvPr>
            <p:ph type="sldNum" sz="quarter" idx="10"/>
          </p:nvPr>
        </p:nvSpPr>
        <p:spPr/>
        <p:txBody>
          <a:bodyPr/>
          <a:lstStyle/>
          <a:p>
            <a:fld id="{D6A41CB3-3111-487A-B14C-74B73BD00E26}" type="slidenum">
              <a:rPr lang="en-US" smtClean="0"/>
              <a:t>46</a:t>
            </a:fld>
            <a:endParaRPr lang="en-US"/>
          </a:p>
        </p:txBody>
      </p:sp>
    </p:spTree>
    <p:extLst>
      <p:ext uri="{BB962C8B-B14F-4D97-AF65-F5344CB8AC3E}">
        <p14:creationId xmlns:p14="http://schemas.microsoft.com/office/powerpoint/2010/main" val="9753048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Village church of San Salvador which the village church of Berrien Springs provided</a:t>
            </a:r>
            <a:r>
              <a:rPr lang="en-US" baseline="0" dirty="0" smtClean="0"/>
              <a:t> the money to build and we dedicated the building and congregation</a:t>
            </a:r>
          </a:p>
          <a:p>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47</a:t>
            </a:fld>
            <a:endParaRPr lang="en-US"/>
          </a:p>
        </p:txBody>
      </p:sp>
    </p:spTree>
    <p:extLst>
      <p:ext uri="{BB962C8B-B14F-4D97-AF65-F5344CB8AC3E}">
        <p14:creationId xmlns:p14="http://schemas.microsoft.com/office/powerpoint/2010/main" val="2661833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church is yet another example of how quickly churches are growing in El Salvador.</a:t>
            </a:r>
          </a:p>
          <a:p>
            <a:endParaRPr lang="en-US" dirty="0" smtClean="0"/>
          </a:p>
          <a:p>
            <a:r>
              <a:rPr lang="en-US" dirty="0" smtClean="0"/>
              <a:t>They started of with 7 people</a:t>
            </a:r>
            <a:r>
              <a:rPr lang="en-US" baseline="0" dirty="0" smtClean="0"/>
              <a:t> from the mother church who planted another church in this area.  They go door to door, house to house and invite people to be a part of there group. When they got to 30 they were officially recognized as a church.  When this building was finished (not finished by our standards) the held an evangelism meeting and they currently have 30 bible studies going (How many? – 30 members – so bible studies)</a:t>
            </a:r>
          </a:p>
          <a:p>
            <a:endParaRPr lang="en-US" baseline="0" dirty="0" smtClean="0"/>
          </a:p>
          <a:p>
            <a:r>
              <a:rPr lang="en-US" baseline="0" dirty="0" smtClean="0"/>
              <a:t>Within 1 year ( the current statistics – based on every where else) the expectation is that they will be up to 60 or more</a:t>
            </a:r>
          </a:p>
          <a:p>
            <a:endParaRPr lang="en-US" baseline="0" dirty="0" smtClean="0"/>
          </a:p>
          <a:p>
            <a:r>
              <a:rPr lang="en-US" baseline="0" dirty="0" smtClean="0"/>
              <a:t>When they get to 100 they then become the mother church that plants other churches</a:t>
            </a:r>
          </a:p>
          <a:p>
            <a:endParaRPr lang="en-US" baseline="0" dirty="0" smtClean="0"/>
          </a:p>
          <a:p>
            <a:r>
              <a:rPr lang="en-US" baseline="0" dirty="0" smtClean="0"/>
              <a:t>At the dedication every seat was full.  They had 16 people from 8 other churches that helped them along the way</a:t>
            </a:r>
          </a:p>
          <a:p>
            <a:endParaRPr lang="en-US" baseline="0" dirty="0" smtClean="0"/>
          </a:p>
          <a:p>
            <a:r>
              <a:rPr lang="en-US" baseline="0" dirty="0" smtClean="0"/>
              <a:t>So why am I telling you all of this?</a:t>
            </a:r>
          </a:p>
          <a:p>
            <a:endParaRPr lang="en-US" baseline="0" dirty="0" smtClean="0"/>
          </a:p>
          <a:p>
            <a:r>
              <a:rPr lang="en-US" baseline="0" dirty="0" smtClean="0"/>
              <a:t>Because I am looking for two things</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48</a:t>
            </a:fld>
            <a:endParaRPr lang="en-US"/>
          </a:p>
        </p:txBody>
      </p:sp>
    </p:spTree>
    <p:extLst>
      <p:ext uri="{BB962C8B-B14F-4D97-AF65-F5344CB8AC3E}">
        <p14:creationId xmlns:p14="http://schemas.microsoft.com/office/powerpoint/2010/main" val="18936845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Sunday morning before we left to come back home, we went to this site </a:t>
            </a:r>
          </a:p>
          <a:p>
            <a:endParaRPr lang="en-US" dirty="0" smtClean="0"/>
          </a:p>
          <a:p>
            <a:r>
              <a:rPr lang="en-US" dirty="0" smtClean="0"/>
              <a:t>This is the location of a new church that will be built</a:t>
            </a:r>
            <a:r>
              <a:rPr lang="en-US" baseline="0" dirty="0" smtClean="0"/>
              <a:t> in March.  And Mark and I are wondering how many of you would like to come along with us to build a simple block temple for the local people to worship in </a:t>
            </a:r>
          </a:p>
          <a:p>
            <a:endParaRPr lang="en-US" baseline="0" dirty="0" smtClean="0"/>
          </a:p>
          <a:p>
            <a:r>
              <a:rPr lang="en-US" baseline="0" dirty="0" smtClean="0"/>
              <a:t>It costs $1300 per person to go on this trip.  That includes your airfare, a place to sleep and all your meals.  That is a really good price and I want to encourage everyone to prayerfully consider going</a:t>
            </a:r>
          </a:p>
          <a:p>
            <a:endParaRPr lang="en-US" baseline="0" dirty="0" smtClean="0"/>
          </a:p>
          <a:p>
            <a:r>
              <a:rPr lang="en-US" baseline="0" dirty="0" smtClean="0"/>
              <a:t>I have heard people say that everyone needs to go on a mission trip because it will change you.  I can promise you that it has already changed me, and I suspect Mark as well.  It can open your eyes to things that you can’t otherwise imagine or understand.  I can show you the pictures but they don’t really do justice to the great need that is here.</a:t>
            </a:r>
          </a:p>
          <a:p>
            <a:endParaRPr lang="en-US" baseline="0" dirty="0" smtClean="0"/>
          </a:p>
          <a:p>
            <a:r>
              <a:rPr lang="en-US" baseline="0" dirty="0" smtClean="0"/>
              <a:t>Many people won’t be a part of a church in someone's house or a field.  But once they have a building they grow exponentially ( their history proves it)</a:t>
            </a:r>
          </a:p>
          <a:p>
            <a:endParaRPr lang="en-US" baseline="0" dirty="0" smtClean="0"/>
          </a:p>
          <a:p>
            <a:r>
              <a:rPr lang="en-US" baseline="0" dirty="0" smtClean="0"/>
              <a:t>Applications are available.  You need to get them to me along with a $200 non-refundable deposit by the end of November.   Then you can divide the remaining $1100 up over the next 4 months and pay some on it each month.</a:t>
            </a:r>
          </a:p>
          <a:p>
            <a:endParaRPr lang="en-US" baseline="0" dirty="0" smtClean="0"/>
          </a:p>
          <a:p>
            <a:r>
              <a:rPr lang="en-US" baseline="0" dirty="0" smtClean="0"/>
              <a:t>And here is the great value of it all.  Not only are you building up a treasure in heaven, but you are bonding with those around you as you work and play together.</a:t>
            </a:r>
          </a:p>
          <a:p>
            <a:endParaRPr lang="en-US" baseline="0" dirty="0" smtClean="0"/>
          </a:p>
          <a:p>
            <a:r>
              <a:rPr lang="en-US" baseline="0" dirty="0" smtClean="0"/>
              <a:t>So please prayerfully consider it</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49</a:t>
            </a:fld>
            <a:endParaRPr lang="en-US"/>
          </a:p>
        </p:txBody>
      </p:sp>
    </p:spTree>
    <p:extLst>
      <p:ext uri="{BB962C8B-B14F-4D97-AF65-F5344CB8AC3E}">
        <p14:creationId xmlns:p14="http://schemas.microsoft.com/office/powerpoint/2010/main" val="34849948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do want to come, we will be staying at the Educational Center for Adventist youth in San </a:t>
            </a:r>
            <a:r>
              <a:rPr lang="en-US" dirty="0" smtClean="0"/>
              <a:t>Salvador</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50</a:t>
            </a:fld>
            <a:endParaRPr lang="en-US"/>
          </a:p>
        </p:txBody>
      </p:sp>
    </p:spTree>
    <p:extLst>
      <p:ext uri="{BB962C8B-B14F-4D97-AF65-F5344CB8AC3E}">
        <p14:creationId xmlns:p14="http://schemas.microsoft.com/office/powerpoint/2010/main" val="31529012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 to the living conditions of the local people it is far above the standard</a:t>
            </a:r>
          </a:p>
          <a:p>
            <a:endParaRPr lang="en-US" dirty="0" smtClean="0"/>
          </a:p>
          <a:p>
            <a:r>
              <a:rPr lang="en-US" dirty="0" smtClean="0"/>
              <a:t>As you go in the gate one</a:t>
            </a:r>
            <a:r>
              <a:rPr lang="en-US" baseline="0" dirty="0" smtClean="0"/>
              <a:t> of the first things you see on the left is the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51</a:t>
            </a:fld>
            <a:endParaRPr lang="en-US"/>
          </a:p>
        </p:txBody>
      </p:sp>
    </p:spTree>
    <p:extLst>
      <p:ext uri="{BB962C8B-B14F-4D97-AF65-F5344CB8AC3E}">
        <p14:creationId xmlns:p14="http://schemas.microsoft.com/office/powerpoint/2010/main" val="2487587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church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52</a:t>
            </a:fld>
            <a:endParaRPr lang="en-US"/>
          </a:p>
        </p:txBody>
      </p:sp>
    </p:spTree>
    <p:extLst>
      <p:ext uri="{BB962C8B-B14F-4D97-AF65-F5344CB8AC3E}">
        <p14:creationId xmlns:p14="http://schemas.microsoft.com/office/powerpoint/2010/main" val="427163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Went to El Salvador</a:t>
            </a:r>
          </a:p>
          <a:p>
            <a:endParaRPr lang="en-US" dirty="0" smtClean="0"/>
          </a:p>
          <a:p>
            <a:r>
              <a:rPr lang="en-US" dirty="0" smtClean="0"/>
              <a:t>But we weren’t the only ones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6</a:t>
            </a:fld>
            <a:endParaRPr lang="en-US"/>
          </a:p>
        </p:txBody>
      </p:sp>
    </p:spTree>
    <p:extLst>
      <p:ext uri="{BB962C8B-B14F-4D97-AF65-F5344CB8AC3E}">
        <p14:creationId xmlns:p14="http://schemas.microsoft.com/office/powerpoint/2010/main" val="15922942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one of the nicest you will find in El </a:t>
            </a:r>
            <a:r>
              <a:rPr lang="en-US" dirty="0" smtClean="0"/>
              <a:t>Salvador</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53</a:t>
            </a:fld>
            <a:endParaRPr lang="en-US"/>
          </a:p>
        </p:txBody>
      </p:sp>
    </p:spTree>
    <p:extLst>
      <p:ext uri="{BB962C8B-B14F-4D97-AF65-F5344CB8AC3E}">
        <p14:creationId xmlns:p14="http://schemas.microsoft.com/office/powerpoint/2010/main" val="39799683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a block from there you will find the boys and girls dorms</a:t>
            </a:r>
          </a:p>
          <a:p>
            <a:endParaRPr lang="en-US" dirty="0" smtClean="0"/>
          </a:p>
          <a:p>
            <a:r>
              <a:rPr lang="en-US" dirty="0" smtClean="0"/>
              <a:t>Describe</a:t>
            </a:r>
            <a:r>
              <a:rPr lang="en-US" baseline="0" dirty="0" smtClean="0"/>
              <a:t> the center hub and wings</a:t>
            </a:r>
            <a:endParaRPr lang="en-US" dirty="0" smtClean="0"/>
          </a:p>
          <a:p>
            <a:endParaRPr lang="en-US" dirty="0" smtClean="0"/>
          </a:p>
          <a:p>
            <a:r>
              <a:rPr lang="en-US" dirty="0" smtClean="0"/>
              <a:t>This is were we will</a:t>
            </a:r>
            <a:r>
              <a:rPr lang="en-US" baseline="0" dirty="0" smtClean="0"/>
              <a:t> be staying.  </a:t>
            </a:r>
          </a:p>
          <a:p>
            <a:endParaRPr lang="en-US" baseline="0" dirty="0" smtClean="0"/>
          </a:p>
          <a:p>
            <a:r>
              <a:rPr lang="en-US" baseline="0" dirty="0" smtClean="0"/>
              <a:t>There are many other things going on during this mission trip besides building a cement block facility.</a:t>
            </a:r>
          </a:p>
          <a:p>
            <a:endParaRPr lang="en-US" baseline="0" dirty="0" smtClean="0"/>
          </a:p>
          <a:p>
            <a:r>
              <a:rPr lang="en-US" baseline="0" dirty="0" smtClean="0"/>
              <a:t>There will be a VBS program</a:t>
            </a:r>
          </a:p>
          <a:p>
            <a:r>
              <a:rPr lang="en-US" baseline="0" dirty="0" smtClean="0"/>
              <a:t>Remodeling in the dorms where they will need lots of painters</a:t>
            </a:r>
          </a:p>
          <a:p>
            <a:r>
              <a:rPr lang="en-US" baseline="0" dirty="0" smtClean="0"/>
              <a:t>Cooking the meals in the cafeteria</a:t>
            </a:r>
          </a:p>
          <a:p>
            <a:endParaRPr lang="en-US" baseline="0" dirty="0" smtClean="0"/>
          </a:p>
          <a:p>
            <a:r>
              <a:rPr lang="en-US" baseline="0" dirty="0" smtClean="0"/>
              <a:t>Might even have a dental clinic</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54</a:t>
            </a:fld>
            <a:endParaRPr lang="en-US"/>
          </a:p>
        </p:txBody>
      </p:sp>
    </p:spTree>
    <p:extLst>
      <p:ext uri="{BB962C8B-B14F-4D97-AF65-F5344CB8AC3E}">
        <p14:creationId xmlns:p14="http://schemas.microsoft.com/office/powerpoint/2010/main" val="3515257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room like the ones we will be staying in </a:t>
            </a:r>
          </a:p>
          <a:p>
            <a:endParaRPr lang="en-US" dirty="0" smtClean="0"/>
          </a:p>
          <a:p>
            <a:r>
              <a:rPr lang="en-US" dirty="0" smtClean="0"/>
              <a:t>You would need to bring your own sheets, pillows and towels</a:t>
            </a:r>
          </a:p>
          <a:p>
            <a:endParaRPr lang="en-US" dirty="0" smtClean="0"/>
          </a:p>
          <a:p>
            <a:r>
              <a:rPr lang="en-US" dirty="0" smtClean="0"/>
              <a:t>They have shared bathrooms</a:t>
            </a:r>
            <a:r>
              <a:rPr lang="en-US" baseline="0" dirty="0" smtClean="0"/>
              <a:t> and showers.  But they won’t look as nice as this one – this one was recently remodeled</a:t>
            </a:r>
          </a:p>
          <a:p>
            <a:endParaRPr lang="en-US" baseline="0" dirty="0" smtClean="0"/>
          </a:p>
          <a:p>
            <a:r>
              <a:rPr lang="en-US" baseline="0" dirty="0" smtClean="0"/>
              <a:t>But most of the people here don’t have running water in their homes.  They go to a community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55</a:t>
            </a:fld>
            <a:endParaRPr lang="en-US"/>
          </a:p>
        </p:txBody>
      </p:sp>
    </p:spTree>
    <p:extLst>
      <p:ext uri="{BB962C8B-B14F-4D97-AF65-F5344CB8AC3E}">
        <p14:creationId xmlns:p14="http://schemas.microsoft.com/office/powerpoint/2010/main" val="9250522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where they get their water and tote it home</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56</a:t>
            </a:fld>
            <a:endParaRPr lang="en-US"/>
          </a:p>
        </p:txBody>
      </p:sp>
    </p:spTree>
    <p:extLst>
      <p:ext uri="{BB962C8B-B14F-4D97-AF65-F5344CB8AC3E}">
        <p14:creationId xmlns:p14="http://schemas.microsoft.com/office/powerpoint/2010/main" val="26011195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school</a:t>
            </a:r>
            <a:r>
              <a:rPr lang="en-US" baseline="0" dirty="0" smtClean="0"/>
              <a:t> grounds there is a pool that we will have access to when the work day is over</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57</a:t>
            </a:fld>
            <a:endParaRPr lang="en-US"/>
          </a:p>
        </p:txBody>
      </p:sp>
    </p:spTree>
    <p:extLst>
      <p:ext uri="{BB962C8B-B14F-4D97-AF65-F5344CB8AC3E}">
        <p14:creationId xmlns:p14="http://schemas.microsoft.com/office/powerpoint/2010/main" val="2707536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one of those hubs that I showed you at the center of the dorms.  This is where we will hold most of our meetings</a:t>
            </a:r>
          </a:p>
          <a:p>
            <a:endParaRPr lang="en-US" dirty="0" smtClean="0"/>
          </a:p>
          <a:p>
            <a:r>
              <a:rPr lang="en-US" dirty="0" smtClean="0"/>
              <a:t>The women here in</a:t>
            </a:r>
            <a:r>
              <a:rPr lang="en-US" baseline="0" dirty="0" smtClean="0"/>
              <a:t> the picture is Aurora – she will be our coordinator for everything we do.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58</a:t>
            </a:fld>
            <a:endParaRPr lang="en-US"/>
          </a:p>
        </p:txBody>
      </p:sp>
    </p:spTree>
    <p:extLst>
      <p:ext uri="{BB962C8B-B14F-4D97-AF65-F5344CB8AC3E}">
        <p14:creationId xmlns:p14="http://schemas.microsoft.com/office/powerpoint/2010/main" val="978390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Jack.  He will be in charge of the construction projects</a:t>
            </a:r>
          </a:p>
          <a:p>
            <a:endParaRPr lang="en-US" dirty="0" smtClean="0"/>
          </a:p>
          <a:p>
            <a:r>
              <a:rPr lang="en-US" dirty="0" smtClean="0"/>
              <a:t>On the right is</a:t>
            </a:r>
            <a:r>
              <a:rPr lang="en-US" baseline="0" dirty="0" smtClean="0"/>
              <a:t> a picture of the cafeteria</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59</a:t>
            </a:fld>
            <a:endParaRPr lang="en-US"/>
          </a:p>
        </p:txBody>
      </p:sp>
    </p:spTree>
    <p:extLst>
      <p:ext uri="{BB962C8B-B14F-4D97-AF65-F5344CB8AC3E}">
        <p14:creationId xmlns:p14="http://schemas.microsoft.com/office/powerpoint/2010/main" val="782569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very basic and simple but way</a:t>
            </a:r>
            <a:r>
              <a:rPr lang="en-US" baseline="0" dirty="0" smtClean="0"/>
              <a:t> better than what the locals have</a:t>
            </a:r>
          </a:p>
          <a:p>
            <a:endParaRPr lang="en-US" baseline="0" dirty="0" smtClean="0"/>
          </a:p>
          <a:p>
            <a:r>
              <a:rPr lang="en-US" baseline="0" dirty="0" smtClean="0"/>
              <a:t>Please prayerfully consider coming and being a part of this mission trip.</a:t>
            </a:r>
          </a:p>
          <a:p>
            <a:endParaRPr lang="en-US" baseline="0" dirty="0" smtClean="0"/>
          </a:p>
          <a:p>
            <a:r>
              <a:rPr lang="en-US" baseline="0" dirty="0" smtClean="0"/>
              <a:t>The second (and perhaps more important thing that I want to ask you is to please prayerfully consider giving to the building of a church on the </a:t>
            </a:r>
            <a:r>
              <a:rPr lang="en-US" baseline="0" dirty="0" err="1" smtClean="0"/>
              <a:t>Apopa</a:t>
            </a:r>
            <a:r>
              <a:rPr lang="en-US" baseline="0" dirty="0" smtClean="0"/>
              <a:t> site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60</a:t>
            </a:fld>
            <a:endParaRPr lang="en-US"/>
          </a:p>
        </p:txBody>
      </p:sp>
    </p:spTree>
    <p:extLst>
      <p:ext uri="{BB962C8B-B14F-4D97-AF65-F5344CB8AC3E}">
        <p14:creationId xmlns:p14="http://schemas.microsoft.com/office/powerpoint/2010/main" val="26509635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said, Mark and I were both convicted that God wants our church to pay for this building.</a:t>
            </a:r>
            <a:r>
              <a:rPr lang="en-US" baseline="0" dirty="0" smtClean="0"/>
              <a:t>  And I would like to have it built now so that we can dedicate the building in March when we go back.  I would like to see this women out here on the right still alive when we dedicate it in March.  She has been praying for this for 10 years, and she sacrificially gave to this cause.</a:t>
            </a:r>
          </a:p>
          <a:p>
            <a:endParaRPr lang="en-US" baseline="0" dirty="0" smtClean="0"/>
          </a:p>
          <a:p>
            <a:r>
              <a:rPr lang="en-US" baseline="0" dirty="0" smtClean="0"/>
              <a:t>The people don’t have the money, but they will do all the work.  All of them – men, women and children</a:t>
            </a:r>
          </a:p>
          <a:p>
            <a:endParaRPr lang="en-US" baseline="0" dirty="0" smtClean="0"/>
          </a:p>
          <a:p>
            <a:r>
              <a:rPr lang="en-US" baseline="0" dirty="0" smtClean="0"/>
              <a:t>Will you be a part of a cause greater than yourself?</a:t>
            </a:r>
          </a:p>
          <a:p>
            <a:r>
              <a:rPr lang="en-US" baseline="0" dirty="0" smtClean="0"/>
              <a:t>You might say – Pastor I don’t have a lot of money</a:t>
            </a:r>
          </a:p>
          <a:p>
            <a:endParaRPr lang="en-US" baseline="0" dirty="0" smtClean="0"/>
          </a:p>
          <a:p>
            <a:r>
              <a:rPr lang="en-US" baseline="0" dirty="0" smtClean="0"/>
              <a:t>I understand that</a:t>
            </a:r>
          </a:p>
          <a:p>
            <a:r>
              <a:rPr lang="en-US" baseline="0" dirty="0" smtClean="0"/>
              <a:t>I get it – it’s hard to make ends meet.  </a:t>
            </a:r>
          </a:p>
          <a:p>
            <a:endParaRPr lang="en-US" baseline="0" dirty="0" smtClean="0"/>
          </a:p>
          <a:p>
            <a:r>
              <a:rPr lang="en-US" baseline="0" dirty="0" smtClean="0"/>
              <a:t>But let me just say this.  You might not think that your rich, but compared to these people – you are</a:t>
            </a:r>
          </a:p>
          <a:p>
            <a:endParaRPr lang="en-US" baseline="0" dirty="0" smtClean="0"/>
          </a:p>
          <a:p>
            <a:r>
              <a:rPr lang="en-US" baseline="0" dirty="0" smtClean="0"/>
              <a:t>So can you do without that new car for another year?</a:t>
            </a:r>
          </a:p>
          <a:p>
            <a:r>
              <a:rPr lang="en-US" baseline="0" dirty="0" smtClean="0"/>
              <a:t>Can you commit to staying home instead of taking that vacation?</a:t>
            </a:r>
          </a:p>
          <a:p>
            <a:r>
              <a:rPr lang="en-US" baseline="0" dirty="0" smtClean="0"/>
              <a:t>Can you be like the widow that Jesus talked about, who gave out of her need rather than her excess?</a:t>
            </a:r>
          </a:p>
          <a:p>
            <a:endParaRPr lang="en-US" baseline="0" dirty="0" smtClean="0"/>
          </a:p>
          <a:p>
            <a:r>
              <a:rPr lang="en-US" baseline="0" dirty="0" smtClean="0"/>
              <a:t>Now you might say, Pastor I would love to give to this but I would have to spread it out over the next 12 months.  That’s ok.  </a:t>
            </a:r>
          </a:p>
          <a:p>
            <a:endParaRPr lang="en-US" baseline="0" dirty="0" smtClean="0"/>
          </a:p>
          <a:p>
            <a:r>
              <a:rPr lang="en-US" baseline="0" dirty="0" smtClean="0"/>
              <a:t>I have here a pledge sheet in my hand.  The deacons are going to give each of you one.  Please take it home and pray over.  Ask the Lord what he would have you do</a:t>
            </a:r>
          </a:p>
          <a:p>
            <a:endParaRPr lang="en-US" baseline="0" dirty="0" smtClean="0"/>
          </a:p>
          <a:p>
            <a:r>
              <a:rPr lang="en-US" baseline="0" dirty="0" smtClean="0"/>
              <a:t>Fill it out and give it back to me by December 1 (that’s two weeks to pray about it and decide)</a:t>
            </a:r>
          </a:p>
          <a:p>
            <a:endParaRPr lang="en-US" baseline="0" dirty="0" smtClean="0"/>
          </a:p>
          <a:p>
            <a:r>
              <a:rPr lang="en-US" baseline="0" dirty="0" smtClean="0"/>
              <a:t>I know that we have lots of things that we need right here in the local church – but what is going to be our priority?  What are we going to say to Jesus when He asks us what we did for the least of His children? </a:t>
            </a:r>
          </a:p>
          <a:p>
            <a:r>
              <a:rPr lang="en-US" baseline="0" dirty="0" smtClean="0"/>
              <a:t>I’m not trying to shame anyone – I’m asking you to prayerfully consider that question</a:t>
            </a:r>
          </a:p>
          <a:p>
            <a:endParaRPr lang="en-US" baseline="0" dirty="0" smtClean="0"/>
          </a:p>
          <a:p>
            <a:r>
              <a:rPr lang="en-US" baseline="0" dirty="0" smtClean="0"/>
              <a:t>And just so you know how serious I am about this – here is my offering to this cause ($1000)</a:t>
            </a:r>
          </a:p>
          <a:p>
            <a:r>
              <a:rPr lang="en-US" baseline="0" dirty="0" smtClean="0"/>
              <a:t>Were already a 10</a:t>
            </a:r>
            <a:r>
              <a:rPr lang="en-US" baseline="30000" dirty="0" smtClean="0"/>
              <a:t>th</a:t>
            </a:r>
            <a:r>
              <a:rPr lang="en-US" baseline="0" dirty="0" smtClean="0"/>
              <a:t> of the way there.</a:t>
            </a:r>
          </a:p>
          <a:p>
            <a:endParaRPr lang="en-US" baseline="0" dirty="0" smtClean="0"/>
          </a:p>
          <a:p>
            <a:r>
              <a:rPr lang="en-US" baseline="0" dirty="0" smtClean="0"/>
              <a:t>Won’t you please help make it happen</a:t>
            </a:r>
            <a:r>
              <a:rPr lang="en-US" baseline="0" dirty="0" smtClean="0"/>
              <a:t>?</a:t>
            </a:r>
          </a:p>
          <a:p>
            <a:endParaRPr lang="en-US" baseline="0" dirty="0" smtClean="0"/>
          </a:p>
          <a:p>
            <a:r>
              <a:rPr lang="en-US" baseline="0" dirty="0" smtClean="0"/>
              <a:t>Remember our scripture reading?  If you want to be perfect – give to the poor and you will have treasure in heaven</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61</a:t>
            </a:fld>
            <a:endParaRPr lang="en-US"/>
          </a:p>
        </p:txBody>
      </p:sp>
    </p:spTree>
    <p:extLst>
      <p:ext uri="{BB962C8B-B14F-4D97-AF65-F5344CB8AC3E}">
        <p14:creationId xmlns:p14="http://schemas.microsoft.com/office/powerpoint/2010/main" val="2349436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Pastor Ron Kelly and one of his elders John from the Village church in </a:t>
            </a:r>
            <a:r>
              <a:rPr lang="en-US" dirty="0" err="1" smtClean="0"/>
              <a:t>Barrien</a:t>
            </a:r>
            <a:r>
              <a:rPr lang="en-US" dirty="0" smtClean="0"/>
              <a:t> Springs</a:t>
            </a:r>
          </a:p>
          <a:p>
            <a:r>
              <a:rPr lang="en-US" dirty="0" smtClean="0"/>
              <a:t>Pastor Ariel Roldan and one of his elders Steve from the Oakwood church in Detroit</a:t>
            </a:r>
          </a:p>
          <a:p>
            <a:r>
              <a:rPr lang="en-US" dirty="0" smtClean="0"/>
              <a:t>Pastor Alex </a:t>
            </a:r>
            <a:r>
              <a:rPr lang="en-US" dirty="0" err="1" smtClean="0"/>
              <a:t>Rybochek</a:t>
            </a:r>
            <a:r>
              <a:rPr lang="en-US" baseline="0" dirty="0" smtClean="0"/>
              <a:t> and one of his elders Lyle from the </a:t>
            </a:r>
            <a:r>
              <a:rPr lang="en-US" baseline="0" dirty="0" err="1" smtClean="0"/>
              <a:t>Gobbels</a:t>
            </a:r>
            <a:r>
              <a:rPr lang="en-US" baseline="0" dirty="0" smtClean="0"/>
              <a:t> church </a:t>
            </a:r>
          </a:p>
          <a:p>
            <a:r>
              <a:rPr lang="en-US" baseline="0" dirty="0" smtClean="0"/>
              <a:t>And of course Mark and I</a:t>
            </a:r>
          </a:p>
          <a:p>
            <a:endParaRPr lang="en-US" baseline="0" dirty="0" smtClean="0"/>
          </a:p>
          <a:p>
            <a:r>
              <a:rPr lang="en-US" baseline="0" dirty="0" smtClean="0"/>
              <a:t>4 teams from Michigan </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7</a:t>
            </a:fld>
            <a:endParaRPr lang="en-US"/>
          </a:p>
        </p:txBody>
      </p:sp>
    </p:spTree>
    <p:extLst>
      <p:ext uri="{BB962C8B-B14F-4D97-AF65-F5344CB8AC3E}">
        <p14:creationId xmlns:p14="http://schemas.microsoft.com/office/powerpoint/2010/main" val="76820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from</a:t>
            </a:r>
            <a:r>
              <a:rPr lang="en-US" baseline="0" dirty="0" smtClean="0"/>
              <a:t> this map, El Salvador is the smallest country in Central America.  But what this map doesn’t show is that El Salvador – even though it is the smallest, it is the mostly densely populated country.  As of 2016 there were 6.34 million people living in this country</a:t>
            </a:r>
          </a:p>
          <a:p>
            <a:endParaRPr lang="en-US" baseline="0" dirty="0" smtClean="0"/>
          </a:p>
          <a:p>
            <a:r>
              <a:rPr lang="en-US" baseline="0" dirty="0" smtClean="0"/>
              <a:t>If you want to get an idea of the size of El Salvador – it is slightly smaller than the state of Massachusetts</a:t>
            </a:r>
          </a:p>
          <a:p>
            <a:endParaRPr lang="en-US" baseline="0" dirty="0" smtClean="0"/>
          </a:p>
          <a:p>
            <a:r>
              <a:rPr lang="en-US" baseline="0" dirty="0" smtClean="0"/>
              <a:t>Massachusetts has roughly the same number of inhabitants (6.9 Million)  average monthly income $6,274.75 (as of 2016)</a:t>
            </a:r>
          </a:p>
          <a:p>
            <a:r>
              <a:rPr lang="en-US" baseline="0" dirty="0" smtClean="0"/>
              <a:t>El Salvador average monthly income is $661 (as of 2012) </a:t>
            </a:r>
          </a:p>
          <a:p>
            <a:endParaRPr lang="en-US" baseline="0" dirty="0" smtClean="0"/>
          </a:p>
          <a:p>
            <a:r>
              <a:rPr lang="en-US" baseline="0" dirty="0" smtClean="0"/>
              <a:t>And yet every thing in El Salvador costs the same or more</a:t>
            </a:r>
          </a:p>
          <a:p>
            <a:endParaRPr lang="en-US" baseline="0" dirty="0" smtClean="0"/>
          </a:p>
          <a:p>
            <a:r>
              <a:rPr lang="en-US" baseline="0" dirty="0" smtClean="0"/>
              <a:t>Notice that there gas </a:t>
            </a:r>
          </a:p>
          <a:p>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8</a:t>
            </a:fld>
            <a:endParaRPr lang="en-US"/>
          </a:p>
        </p:txBody>
      </p:sp>
    </p:spTree>
    <p:extLst>
      <p:ext uri="{BB962C8B-B14F-4D97-AF65-F5344CB8AC3E}">
        <p14:creationId xmlns:p14="http://schemas.microsoft.com/office/powerpoint/2010/main" val="1266443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Costs $3.33 per gallon</a:t>
            </a:r>
          </a:p>
          <a:p>
            <a:endParaRPr lang="en-US" dirty="0" smtClean="0"/>
          </a:p>
          <a:p>
            <a:r>
              <a:rPr lang="en-US" dirty="0" smtClean="0"/>
              <a:t>A small piece of land about 100 x 300 costs about $15,000 - out in the country.  That same size piece</a:t>
            </a:r>
            <a:r>
              <a:rPr lang="en-US" baseline="0" dirty="0" smtClean="0"/>
              <a:t> in the city of San Salvador (capital) could cost you $100,000.00</a:t>
            </a:r>
          </a:p>
          <a:p>
            <a:endParaRPr lang="en-US" baseline="0" dirty="0" smtClean="0"/>
          </a:p>
          <a:p>
            <a:r>
              <a:rPr lang="en-US" baseline="0" dirty="0" smtClean="0"/>
              <a:t>Just so you get an idea of the cost, a few years ago I bought some land up in Kalkaska and I paid less than $2,000 per acre.</a:t>
            </a:r>
          </a:p>
          <a:p>
            <a:endParaRPr lang="en-US" baseline="0" dirty="0" smtClean="0"/>
          </a:p>
          <a:p>
            <a:r>
              <a:rPr lang="en-US" baseline="0" dirty="0" smtClean="0"/>
              <a:t>So what we are talking about here is hyper inflation.  </a:t>
            </a:r>
          </a:p>
          <a:p>
            <a:endParaRPr lang="en-US" baseline="0" dirty="0" smtClean="0"/>
          </a:p>
          <a:p>
            <a:r>
              <a:rPr lang="en-US" baseline="0" dirty="0" smtClean="0"/>
              <a:t>In 2001 the El Salvador government adopted the US dollar as their currency to try and get this in check but it hasn’t worked.</a:t>
            </a:r>
          </a:p>
          <a:p>
            <a:endParaRPr lang="en-US" baseline="0" dirty="0" smtClean="0"/>
          </a:p>
          <a:p>
            <a:r>
              <a:rPr lang="en-US" baseline="0" dirty="0" smtClean="0"/>
              <a:t>In the communities that we saw one of the best paying jobs that the poor people could get, was harvesting coffee.  In that job you could make $12 for an 11 hour day</a:t>
            </a:r>
          </a:p>
          <a:p>
            <a:endParaRPr lang="en-US" baseline="0" dirty="0" smtClean="0"/>
          </a:p>
          <a:p>
            <a:r>
              <a:rPr lang="en-US" baseline="0" dirty="0" smtClean="0"/>
              <a:t>So we went around looking at sites to build a church.  The requirement was that the church/conference had to already own the land</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9</a:t>
            </a:fld>
            <a:endParaRPr lang="en-US"/>
          </a:p>
        </p:txBody>
      </p:sp>
    </p:spTree>
    <p:extLst>
      <p:ext uri="{BB962C8B-B14F-4D97-AF65-F5344CB8AC3E}">
        <p14:creationId xmlns:p14="http://schemas.microsoft.com/office/powerpoint/2010/main" val="178832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 airport and San Juan </a:t>
            </a:r>
            <a:r>
              <a:rPr lang="en-US" dirty="0" err="1" smtClean="0"/>
              <a:t>Opico</a:t>
            </a:r>
            <a:r>
              <a:rPr lang="en-US" dirty="0" smtClean="0"/>
              <a:t> where the school is</a:t>
            </a:r>
          </a:p>
          <a:p>
            <a:endParaRPr lang="en-US" dirty="0" smtClean="0"/>
          </a:p>
          <a:p>
            <a:endParaRPr lang="en-US" dirty="0" smtClean="0"/>
          </a:p>
          <a:p>
            <a:r>
              <a:rPr lang="en-US" dirty="0" smtClean="0"/>
              <a:t>The first place that we went to was in </a:t>
            </a:r>
            <a:r>
              <a:rPr lang="en-US" dirty="0" err="1" smtClean="0"/>
              <a:t>Horcones</a:t>
            </a:r>
            <a:r>
              <a:rPr lang="en-US" dirty="0" smtClean="0"/>
              <a:t> which is a part of this area by Santa Ana</a:t>
            </a:r>
            <a:endParaRPr lang="en-US" dirty="0"/>
          </a:p>
        </p:txBody>
      </p:sp>
      <p:sp>
        <p:nvSpPr>
          <p:cNvPr id="4" name="Slide Number Placeholder 3"/>
          <p:cNvSpPr>
            <a:spLocks noGrp="1"/>
          </p:cNvSpPr>
          <p:nvPr>
            <p:ph type="sldNum" sz="quarter" idx="10"/>
          </p:nvPr>
        </p:nvSpPr>
        <p:spPr/>
        <p:txBody>
          <a:bodyPr/>
          <a:lstStyle/>
          <a:p>
            <a:fld id="{D6A41CB3-3111-487A-B14C-74B73BD00E26}" type="slidenum">
              <a:rPr lang="en-US" smtClean="0"/>
              <a:t>10</a:t>
            </a:fld>
            <a:endParaRPr lang="en-US"/>
          </a:p>
        </p:txBody>
      </p:sp>
    </p:spTree>
    <p:extLst>
      <p:ext uri="{BB962C8B-B14F-4D97-AF65-F5344CB8AC3E}">
        <p14:creationId xmlns:p14="http://schemas.microsoft.com/office/powerpoint/2010/main" val="2620237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CF7C17-B7F1-4422-BF32-554FDACBA983}"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2974887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F7C17-B7F1-4422-BF32-554FDACBA983}"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344384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F7C17-B7F1-4422-BF32-554FDACBA983}"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5C1593C-E8D8-4A9D-AAFE-E74869DBAB19}"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04088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97CF7C17-B7F1-4422-BF32-554FDACBA983}"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361823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97CF7C17-B7F1-4422-BF32-554FDACBA983}"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5C1593C-E8D8-4A9D-AAFE-E74869DBAB19}"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99455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97CF7C17-B7F1-4422-BF32-554FDACBA983}"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1480201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CF7C17-B7F1-4422-BF32-554FDACBA983}"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2201221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CF7C17-B7F1-4422-BF32-554FDACBA983}"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34952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97CF7C17-B7F1-4422-BF32-554FDACBA983}" type="datetimeFigureOut">
              <a:rPr lang="en-US" smtClean="0">
                <a:solidFill>
                  <a:srgbClr val="F0A22E">
                    <a:shade val="75000"/>
                  </a:srgbClr>
                </a:solidFill>
              </a:rPr>
              <a:pPr/>
              <a:t>11/14/2018</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25C1593C-E8D8-4A9D-AAFE-E74869DBAB1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893518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97CF7C17-B7F1-4422-BF32-554FDACBA983}" type="datetimeFigureOut">
              <a:rPr lang="en-US" smtClean="0">
                <a:solidFill>
                  <a:srgbClr val="F0A22E">
                    <a:shade val="75000"/>
                  </a:srgbClr>
                </a:solidFill>
              </a:rPr>
              <a:pPr/>
              <a:t>11/14/2018</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25C1593C-E8D8-4A9D-AAFE-E74869DBAB1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1027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97CF7C17-B7F1-4422-BF32-554FDACBA983}" type="datetimeFigureOut">
              <a:rPr lang="en-US" smtClean="0">
                <a:solidFill>
                  <a:srgbClr val="F0A22E">
                    <a:shade val="75000"/>
                  </a:srgbClr>
                </a:solidFill>
              </a:rPr>
              <a:pPr/>
              <a:t>11/14/2018</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25C1593C-E8D8-4A9D-AAFE-E74869DBAB19}"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04695454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CF7C17-B7F1-4422-BF32-554FDACBA983}"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607834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97CF7C17-B7F1-4422-BF32-554FDACBA983}" type="datetimeFigureOut">
              <a:rPr lang="en-US" smtClean="0">
                <a:solidFill>
                  <a:srgbClr val="F0A22E">
                    <a:shade val="75000"/>
                  </a:srgbClr>
                </a:solidFill>
              </a:rPr>
              <a:pPr/>
              <a:t>11/14/2018</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25C1593C-E8D8-4A9D-AAFE-E74869DBAB1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60992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97CF7C17-B7F1-4422-BF32-554FDACBA983}" type="datetimeFigureOut">
              <a:rPr lang="en-US" smtClean="0">
                <a:solidFill>
                  <a:srgbClr val="F0A22E">
                    <a:shade val="75000"/>
                  </a:srgbClr>
                </a:solidFill>
              </a:rPr>
              <a:pPr/>
              <a:t>11/14/2018</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25C1593C-E8D8-4A9D-AAFE-E74869DBAB19}"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22107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7CF7C17-B7F1-4422-BF32-554FDACBA983}" type="datetimeFigureOut">
              <a:rPr lang="en-US" smtClean="0">
                <a:solidFill>
                  <a:srgbClr val="F0A22E">
                    <a:shade val="75000"/>
                  </a:srgbClr>
                </a:solidFill>
              </a:rPr>
              <a:pPr/>
              <a:t>11/14/2018</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25C1593C-E8D8-4A9D-AAFE-E74869DBAB1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88158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7CF7C17-B7F1-4422-BF32-554FDACBA983}" type="datetimeFigureOut">
              <a:rPr lang="en-US" smtClean="0">
                <a:solidFill>
                  <a:srgbClr val="F0A22E">
                    <a:shade val="75000"/>
                  </a:srgbClr>
                </a:solidFill>
              </a:rPr>
              <a:pPr/>
              <a:t>11/14/2018</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25C1593C-E8D8-4A9D-AAFE-E74869DBAB1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850816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97CF7C17-B7F1-4422-BF32-554FDACBA983}" type="datetimeFigureOut">
              <a:rPr lang="en-US" smtClean="0">
                <a:solidFill>
                  <a:srgbClr val="F0A22E">
                    <a:shade val="75000"/>
                  </a:srgbClr>
                </a:solidFill>
              </a:rPr>
              <a:pPr/>
              <a:t>11/14/2018</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25C1593C-E8D8-4A9D-AAFE-E74869DBAB1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89442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97CF7C17-B7F1-4422-BF32-554FDACBA983}" type="datetimeFigureOut">
              <a:rPr lang="en-US" smtClean="0">
                <a:solidFill>
                  <a:srgbClr val="F0A22E">
                    <a:shade val="75000"/>
                  </a:srgbClr>
                </a:solidFill>
              </a:rPr>
              <a:pPr/>
              <a:t>11/14/2018</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25C1593C-E8D8-4A9D-AAFE-E74869DBAB19}"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981107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F7C17-B7F1-4422-BF32-554FDACBA983}" type="datetimeFigureOut">
              <a:rPr lang="en-US" smtClean="0">
                <a:solidFill>
                  <a:srgbClr val="F0A22E">
                    <a:shade val="75000"/>
                  </a:srgbClr>
                </a:solidFill>
              </a:rPr>
              <a:pPr/>
              <a:t>11/14/2018</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25C1593C-E8D8-4A9D-AAFE-E74869DBAB1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932286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F7C17-B7F1-4422-BF32-554FDACBA983}" type="datetimeFigureOut">
              <a:rPr lang="en-US" smtClean="0">
                <a:solidFill>
                  <a:srgbClr val="F0A22E">
                    <a:shade val="75000"/>
                  </a:srgbClr>
                </a:solidFill>
              </a:rPr>
              <a:pPr/>
              <a:t>11/14/2018</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25C1593C-E8D8-4A9D-AAFE-E74869DBAB1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402189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F7C17-B7F1-4422-BF32-554FDACBA983}"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120104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CF7C17-B7F1-4422-BF32-554FDACBA983}"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261506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CF7C17-B7F1-4422-BF32-554FDACBA983}"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333778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7CF7C17-B7F1-4422-BF32-554FDACBA983}"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259705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F7C17-B7F1-4422-BF32-554FDACBA983}"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3180388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CF7C17-B7F1-4422-BF32-554FDACBA983}"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1201080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CF7C17-B7F1-4422-BF32-554FDACBA983}"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5C1593C-E8D8-4A9D-AAFE-E74869DBAB19}" type="slidenum">
              <a:rPr lang="en-US" smtClean="0"/>
              <a:t>‹#›</a:t>
            </a:fld>
            <a:endParaRPr lang="en-US"/>
          </a:p>
        </p:txBody>
      </p:sp>
    </p:spTree>
    <p:extLst>
      <p:ext uri="{BB962C8B-B14F-4D97-AF65-F5344CB8AC3E}">
        <p14:creationId xmlns:p14="http://schemas.microsoft.com/office/powerpoint/2010/main" val="120863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97CF7C17-B7F1-4422-BF32-554FDACBA983}" type="datetimeFigureOut">
              <a:rPr lang="en-US" smtClean="0"/>
              <a:t>11/14/2018</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25C1593C-E8D8-4A9D-AAFE-E74869DBAB19}" type="slidenum">
              <a:rPr lang="en-US" smtClean="0"/>
              <a:t>‹#›</a:t>
            </a:fld>
            <a:endParaRPr lang="en-US"/>
          </a:p>
        </p:txBody>
      </p:sp>
    </p:spTree>
    <p:extLst>
      <p:ext uri="{BB962C8B-B14F-4D97-AF65-F5344CB8AC3E}">
        <p14:creationId xmlns:p14="http://schemas.microsoft.com/office/powerpoint/2010/main" val="198689069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97CF7C17-B7F1-4422-BF32-554FDACBA983}" type="datetimeFigureOut">
              <a:rPr lang="en-US" smtClean="0">
                <a:solidFill>
                  <a:srgbClr val="F0A22E">
                    <a:shade val="75000"/>
                  </a:srgbClr>
                </a:solidFill>
              </a:rPr>
              <a:pPr/>
              <a:t>11/14/2018</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25C1593C-E8D8-4A9D-AAFE-E74869DBAB19}"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24956779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23.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23.xml"/><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BEBEC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09601"/>
            <a:ext cx="8961783" cy="1219200"/>
          </a:xfrm>
        </p:spPr>
        <p:txBody>
          <a:bodyPr>
            <a:normAutofit fontScale="90000"/>
          </a:bodyPr>
          <a:lstStyle/>
          <a:p>
            <a:r>
              <a:rPr lang="en-US" sz="6600" dirty="0" smtClean="0">
                <a:latin typeface="Algerian" panose="04020705040A02060702" pitchFamily="82" charset="0"/>
              </a:rPr>
              <a:t>Two Faithful Spies</a:t>
            </a:r>
            <a:endParaRPr lang="en-US" sz="6600" dirty="0">
              <a:latin typeface="Algerian" panose="04020705040A02060702" pitchFamily="82" charset="0"/>
            </a:endParaRPr>
          </a:p>
        </p:txBody>
      </p:sp>
      <p:sp>
        <p:nvSpPr>
          <p:cNvPr id="3" name="Subtitle 2"/>
          <p:cNvSpPr>
            <a:spLocks noGrp="1"/>
          </p:cNvSpPr>
          <p:nvPr>
            <p:ph type="subTitle" idx="1"/>
          </p:nvPr>
        </p:nvSpPr>
        <p:spPr/>
        <p:txBody>
          <a:bodyPr>
            <a:normAutofit/>
          </a:bodyPr>
          <a:lstStyle/>
          <a:p>
            <a:pPr algn="ct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38614"/>
            <a:ext cx="4648200" cy="45193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2328378"/>
            <a:ext cx="4495800" cy="4519386"/>
          </a:xfrm>
          <a:prstGeom prst="rect">
            <a:avLst/>
          </a:prstGeom>
        </p:spPr>
      </p:pic>
    </p:spTree>
    <p:extLst>
      <p:ext uri="{BB962C8B-B14F-4D97-AF65-F5344CB8AC3E}">
        <p14:creationId xmlns:p14="http://schemas.microsoft.com/office/powerpoint/2010/main" val="2640529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1402"/>
            <a:ext cx="9144000" cy="5595195"/>
          </a:xfrm>
          <a:prstGeom prst="rect">
            <a:avLst/>
          </a:prstGeom>
        </p:spPr>
      </p:pic>
    </p:spTree>
    <p:extLst>
      <p:ext uri="{BB962C8B-B14F-4D97-AF65-F5344CB8AC3E}">
        <p14:creationId xmlns:p14="http://schemas.microsoft.com/office/powerpoint/2010/main" val="1034820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0679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2765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0406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32764" y="-1146412"/>
            <a:ext cx="6858000" cy="9164472"/>
          </a:xfrm>
          <a:prstGeom prst="rect">
            <a:avLst/>
          </a:prstGeom>
        </p:spPr>
      </p:pic>
    </p:spTree>
    <p:extLst>
      <p:ext uri="{BB962C8B-B14F-4D97-AF65-F5344CB8AC3E}">
        <p14:creationId xmlns:p14="http://schemas.microsoft.com/office/powerpoint/2010/main" val="4190127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883208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3531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3424743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1207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811311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68239" y="10"/>
            <a:ext cx="9212239" cy="6857990"/>
          </a:xfrm>
          <a:prstGeom prst="rect">
            <a:avLst/>
          </a:prstGeom>
        </p:spPr>
      </p:pic>
      <p:sp>
        <p:nvSpPr>
          <p:cNvPr id="3" name="TextBox 2"/>
          <p:cNvSpPr txBox="1"/>
          <p:nvPr/>
        </p:nvSpPr>
        <p:spPr>
          <a:xfrm>
            <a:off x="306812" y="228600"/>
            <a:ext cx="8530375" cy="5909310"/>
          </a:xfrm>
          <a:prstGeom prst="rect">
            <a:avLst/>
          </a:prstGeom>
          <a:noFill/>
        </p:spPr>
        <p:txBody>
          <a:bodyPr wrap="square" rtlCol="0">
            <a:spAutoFit/>
          </a:bodyPr>
          <a:lstStyle/>
          <a:p>
            <a:pPr algn="ctr"/>
            <a:r>
              <a:rPr lang="en-US" sz="5400" dirty="0" smtClean="0">
                <a:solidFill>
                  <a:prstClr val="black"/>
                </a:solidFill>
                <a:latin typeface="Constantia" pitchFamily="18" charset="0"/>
                <a:ea typeface="Perpetua" charset="0"/>
                <a:cs typeface="Perpetua" charset="0"/>
              </a:rPr>
              <a:t>I cast all my cares upon you</a:t>
            </a:r>
          </a:p>
          <a:p>
            <a:pPr algn="ctr"/>
            <a:r>
              <a:rPr lang="en-US" sz="5400" dirty="0" smtClean="0">
                <a:solidFill>
                  <a:prstClr val="black"/>
                </a:solidFill>
                <a:latin typeface="Constantia" pitchFamily="18" charset="0"/>
                <a:ea typeface="Perpetua" charset="0"/>
                <a:cs typeface="Perpetua" charset="0"/>
              </a:rPr>
              <a:t>I lay all of my burdens</a:t>
            </a:r>
          </a:p>
          <a:p>
            <a:pPr algn="ctr"/>
            <a:r>
              <a:rPr lang="en-US" sz="5400" dirty="0" smtClean="0">
                <a:solidFill>
                  <a:prstClr val="black"/>
                </a:solidFill>
                <a:latin typeface="Constantia" pitchFamily="18" charset="0"/>
                <a:ea typeface="Perpetua" charset="0"/>
                <a:cs typeface="Perpetua" charset="0"/>
              </a:rPr>
              <a:t>down at Your feet,</a:t>
            </a:r>
          </a:p>
          <a:p>
            <a:pPr algn="ctr"/>
            <a:r>
              <a:rPr lang="en-US" sz="5400" dirty="0" smtClean="0">
                <a:solidFill>
                  <a:prstClr val="black"/>
                </a:solidFill>
                <a:latin typeface="Constantia" pitchFamily="18" charset="0"/>
                <a:ea typeface="Perpetua" charset="0"/>
                <a:cs typeface="Perpetua" charset="0"/>
              </a:rPr>
              <a:t>and anytime I don’t know</a:t>
            </a:r>
          </a:p>
          <a:p>
            <a:pPr algn="ctr"/>
            <a:r>
              <a:rPr lang="en-US" sz="5400" dirty="0">
                <a:solidFill>
                  <a:prstClr val="black"/>
                </a:solidFill>
                <a:latin typeface="Constantia" pitchFamily="18" charset="0"/>
                <a:ea typeface="Perpetua" charset="0"/>
                <a:cs typeface="Perpetua" charset="0"/>
              </a:rPr>
              <a:t>j</a:t>
            </a:r>
            <a:r>
              <a:rPr lang="en-US" sz="5400" dirty="0" smtClean="0">
                <a:solidFill>
                  <a:prstClr val="black"/>
                </a:solidFill>
                <a:latin typeface="Constantia" pitchFamily="18" charset="0"/>
                <a:ea typeface="Perpetua" charset="0"/>
                <a:cs typeface="Perpetua" charset="0"/>
              </a:rPr>
              <a:t>ust what to do,</a:t>
            </a:r>
          </a:p>
          <a:p>
            <a:pPr algn="ctr"/>
            <a:r>
              <a:rPr lang="en-US" sz="5400" dirty="0" smtClean="0">
                <a:solidFill>
                  <a:prstClr val="black"/>
                </a:solidFill>
                <a:latin typeface="Constantia" pitchFamily="18" charset="0"/>
                <a:ea typeface="Perpetua" charset="0"/>
                <a:cs typeface="Perpetua" charset="0"/>
              </a:rPr>
              <a:t>I will cast all my cares upon You.</a:t>
            </a:r>
            <a:endParaRPr lang="en-US" sz="5400" dirty="0">
              <a:solidFill>
                <a:prstClr val="black"/>
              </a:solidFill>
              <a:latin typeface="Constantia" pitchFamily="18" charset="0"/>
              <a:ea typeface="Perpetua" charset="0"/>
              <a:cs typeface="Perpetua" charset="0"/>
            </a:endParaRPr>
          </a:p>
        </p:txBody>
      </p:sp>
      <p:pic>
        <p:nvPicPr>
          <p:cNvPr id="1026" name="Picture 2" descr="C:\Users\MT. Pleasant SDA\Desktop\seventh-day-adventist-church-logo-93F66803ED-seeklogo.c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429" y="5308743"/>
            <a:ext cx="1071563" cy="134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86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6485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6188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6336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1625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9187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828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5608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053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9747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3578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BEBEC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09601"/>
            <a:ext cx="8961783" cy="1219200"/>
          </a:xfrm>
        </p:spPr>
        <p:txBody>
          <a:bodyPr>
            <a:normAutofit fontScale="90000"/>
          </a:bodyPr>
          <a:lstStyle/>
          <a:p>
            <a:r>
              <a:rPr lang="en-US" sz="6600" dirty="0" smtClean="0">
                <a:latin typeface="Algerian" panose="04020705040A02060702" pitchFamily="82" charset="0"/>
              </a:rPr>
              <a:t>Two Faithful Spies</a:t>
            </a:r>
            <a:endParaRPr lang="en-US" sz="6600" dirty="0">
              <a:latin typeface="Algerian" panose="04020705040A02060702" pitchFamily="82" charset="0"/>
            </a:endParaRPr>
          </a:p>
        </p:txBody>
      </p:sp>
      <p:sp>
        <p:nvSpPr>
          <p:cNvPr id="3" name="Subtitle 2"/>
          <p:cNvSpPr>
            <a:spLocks noGrp="1"/>
          </p:cNvSpPr>
          <p:nvPr>
            <p:ph type="subTitle" idx="1"/>
          </p:nvPr>
        </p:nvSpPr>
        <p:spPr/>
        <p:txBody>
          <a:bodyPr>
            <a:normAutofit/>
          </a:bodyPr>
          <a:lstStyle/>
          <a:p>
            <a:pPr algn="ct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38614"/>
            <a:ext cx="4648200" cy="45193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2328378"/>
            <a:ext cx="4495800" cy="4519386"/>
          </a:xfrm>
          <a:prstGeom prst="rect">
            <a:avLst/>
          </a:prstGeom>
        </p:spPr>
      </p:pic>
    </p:spTree>
    <p:extLst>
      <p:ext uri="{BB962C8B-B14F-4D97-AF65-F5344CB8AC3E}">
        <p14:creationId xmlns:p14="http://schemas.microsoft.com/office/powerpoint/2010/main" val="701138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3763341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52098" y="-1133902"/>
            <a:ext cx="6858000" cy="9125803"/>
          </a:xfrm>
          <a:prstGeom prst="rect">
            <a:avLst/>
          </a:prstGeom>
        </p:spPr>
      </p:pic>
    </p:spTree>
    <p:extLst>
      <p:ext uri="{BB962C8B-B14F-4D97-AF65-F5344CB8AC3E}">
        <p14:creationId xmlns:p14="http://schemas.microsoft.com/office/powerpoint/2010/main" val="1387032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0554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1844911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49289" y="857250"/>
            <a:ext cx="6858000" cy="51435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43250" y="857250"/>
            <a:ext cx="6858000" cy="5143500"/>
          </a:xfrm>
          <a:prstGeom prst="rect">
            <a:avLst/>
          </a:prstGeom>
        </p:spPr>
      </p:pic>
    </p:spTree>
    <p:extLst>
      <p:ext uri="{BB962C8B-B14F-4D97-AF65-F5344CB8AC3E}">
        <p14:creationId xmlns:p14="http://schemas.microsoft.com/office/powerpoint/2010/main" val="3094532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1402"/>
            <a:ext cx="9144000" cy="5595195"/>
          </a:xfrm>
          <a:prstGeom prst="rect">
            <a:avLst/>
          </a:prstGeom>
        </p:spPr>
      </p:pic>
    </p:spTree>
    <p:extLst>
      <p:ext uri="{BB962C8B-B14F-4D97-AF65-F5344CB8AC3E}">
        <p14:creationId xmlns:p14="http://schemas.microsoft.com/office/powerpoint/2010/main" val="3577047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74276" y="1187924"/>
            <a:ext cx="6858000" cy="448215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390900" y="1104900"/>
            <a:ext cx="6858000" cy="4648200"/>
          </a:xfrm>
          <a:prstGeom prst="rect">
            <a:avLst/>
          </a:prstGeom>
        </p:spPr>
      </p:pic>
    </p:spTree>
    <p:extLst>
      <p:ext uri="{BB962C8B-B14F-4D97-AF65-F5344CB8AC3E}">
        <p14:creationId xmlns:p14="http://schemas.microsoft.com/office/powerpoint/2010/main" val="503213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185916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1402"/>
            <a:ext cx="9144000" cy="5595195"/>
          </a:xfrm>
          <a:prstGeom prst="rect">
            <a:avLst/>
          </a:prstGeom>
        </p:spPr>
      </p:pic>
    </p:spTree>
    <p:extLst>
      <p:ext uri="{BB962C8B-B14F-4D97-AF65-F5344CB8AC3E}">
        <p14:creationId xmlns:p14="http://schemas.microsoft.com/office/powerpoint/2010/main" val="1768823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25940" y="-1136176"/>
            <a:ext cx="6858000" cy="9178119"/>
          </a:xfrm>
          <a:prstGeom prst="rect">
            <a:avLst/>
          </a:prstGeom>
        </p:spPr>
      </p:pic>
    </p:spTree>
    <p:extLst>
      <p:ext uri="{BB962C8B-B14F-4D97-AF65-F5344CB8AC3E}">
        <p14:creationId xmlns:p14="http://schemas.microsoft.com/office/powerpoint/2010/main" val="221011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1524000"/>
            <a:ext cx="6934200" cy="3416320"/>
          </a:xfrm>
          <a:prstGeom prst="rect">
            <a:avLst/>
          </a:prstGeom>
          <a:noFill/>
        </p:spPr>
        <p:txBody>
          <a:bodyPr wrap="square" rtlCol="0">
            <a:spAutoFit/>
          </a:bodyPr>
          <a:lstStyle/>
          <a:p>
            <a:r>
              <a:rPr lang="en-US" sz="5400" dirty="0" smtClean="0">
                <a:latin typeface="Adobe Fangsong Std R" panose="02020400000000000000" pitchFamily="18" charset="-128"/>
                <a:ea typeface="Adobe Fangsong Std R" panose="02020400000000000000" pitchFamily="18" charset="-128"/>
              </a:rPr>
              <a:t>Send men to spy out the land of Canaan, which </a:t>
            </a:r>
            <a:r>
              <a:rPr lang="en-US" sz="5400" u="sng" dirty="0" smtClean="0">
                <a:latin typeface="Adobe Fangsong Std R" panose="02020400000000000000" pitchFamily="18" charset="-128"/>
                <a:ea typeface="Adobe Fangsong Std R" panose="02020400000000000000" pitchFamily="18" charset="-128"/>
              </a:rPr>
              <a:t>I am giving </a:t>
            </a:r>
            <a:r>
              <a:rPr lang="en-US" sz="5400" dirty="0" smtClean="0">
                <a:latin typeface="Adobe Fangsong Std R" panose="02020400000000000000" pitchFamily="18" charset="-128"/>
                <a:ea typeface="Adobe Fangsong Std R" panose="02020400000000000000" pitchFamily="18" charset="-128"/>
              </a:rPr>
              <a:t>to the children of Israel</a:t>
            </a:r>
            <a:endParaRPr lang="en-US" sz="5400" dirty="0">
              <a:latin typeface="Adobe Fangsong Std R" panose="02020400000000000000" pitchFamily="18" charset="-128"/>
              <a:ea typeface="Adobe Fangsong Std R" panose="02020400000000000000" pitchFamily="18" charset="-128"/>
            </a:endParaRPr>
          </a:p>
        </p:txBody>
      </p:sp>
    </p:spTree>
    <p:extLst>
      <p:ext uri="{BB962C8B-B14F-4D97-AF65-F5344CB8AC3E}">
        <p14:creationId xmlns:p14="http://schemas.microsoft.com/office/powerpoint/2010/main" val="4399668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1859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19200" y="1219200"/>
            <a:ext cx="6858000" cy="441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352800" y="1066800"/>
            <a:ext cx="6858000" cy="4724400"/>
          </a:xfrm>
          <a:prstGeom prst="rect">
            <a:avLst/>
          </a:prstGeom>
        </p:spPr>
      </p:pic>
    </p:spTree>
    <p:extLst>
      <p:ext uri="{BB962C8B-B14F-4D97-AF65-F5344CB8AC3E}">
        <p14:creationId xmlns:p14="http://schemas.microsoft.com/office/powerpoint/2010/main" val="2379203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7684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9389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85900" y="1028700"/>
            <a:ext cx="6858000" cy="48006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314700" y="1048034"/>
            <a:ext cx="6858000" cy="4800600"/>
          </a:xfrm>
          <a:prstGeom prst="rect">
            <a:avLst/>
          </a:prstGeom>
        </p:spPr>
      </p:pic>
    </p:spTree>
    <p:extLst>
      <p:ext uri="{BB962C8B-B14F-4D97-AF65-F5344CB8AC3E}">
        <p14:creationId xmlns:p14="http://schemas.microsoft.com/office/powerpoint/2010/main" val="1988501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0006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129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0879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5230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3279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838200"/>
            <a:ext cx="8382000" cy="4247317"/>
          </a:xfrm>
          <a:prstGeom prst="rect">
            <a:avLst/>
          </a:prstGeom>
          <a:noFill/>
        </p:spPr>
        <p:txBody>
          <a:bodyPr wrap="square" rtlCol="0">
            <a:spAutoFit/>
          </a:bodyPr>
          <a:lstStyle/>
          <a:p>
            <a:r>
              <a:rPr lang="en-US" sz="5400" dirty="0" smtClean="0">
                <a:latin typeface="Adobe Fangsong Std R" panose="02020400000000000000" pitchFamily="18" charset="-128"/>
                <a:ea typeface="Adobe Fangsong Std R" panose="02020400000000000000" pitchFamily="18" charset="-128"/>
              </a:rPr>
              <a:t>Deuteronomy 19:15</a:t>
            </a:r>
          </a:p>
          <a:p>
            <a:endParaRPr lang="en-US" sz="5400" dirty="0">
              <a:latin typeface="Adobe Fangsong Std R" panose="02020400000000000000" pitchFamily="18" charset="-128"/>
              <a:ea typeface="Adobe Fangsong Std R" panose="02020400000000000000" pitchFamily="18" charset="-128"/>
            </a:endParaRPr>
          </a:p>
          <a:p>
            <a:r>
              <a:rPr lang="en-US" sz="5400" dirty="0" smtClean="0">
                <a:latin typeface="Adobe Fangsong Std R" panose="02020400000000000000" pitchFamily="18" charset="-128"/>
                <a:ea typeface="Adobe Fangsong Std R" panose="02020400000000000000" pitchFamily="18" charset="-128"/>
              </a:rPr>
              <a:t>By the mouth of two or three witnesses the matter shall be established.</a:t>
            </a:r>
            <a:endParaRPr lang="en-US" sz="5400" dirty="0">
              <a:latin typeface="Adobe Fangsong Std R" panose="02020400000000000000" pitchFamily="18" charset="-128"/>
              <a:ea typeface="Adobe Fangsong Std R" panose="02020400000000000000" pitchFamily="18" charset="-128"/>
            </a:endParaRPr>
          </a:p>
        </p:txBody>
      </p:sp>
    </p:spTree>
    <p:extLst>
      <p:ext uri="{BB962C8B-B14F-4D97-AF65-F5344CB8AC3E}">
        <p14:creationId xmlns:p14="http://schemas.microsoft.com/office/powerpoint/2010/main" val="23623651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383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9533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5131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24234" y="-1161766"/>
            <a:ext cx="6858000" cy="9181531"/>
          </a:xfrm>
          <a:prstGeom prst="rect">
            <a:avLst/>
          </a:prstGeom>
        </p:spPr>
      </p:pic>
    </p:spTree>
    <p:extLst>
      <p:ext uri="{BB962C8B-B14F-4D97-AF65-F5344CB8AC3E}">
        <p14:creationId xmlns:p14="http://schemas.microsoft.com/office/powerpoint/2010/main" val="2740752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3046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1862" y="1144137"/>
            <a:ext cx="6858000" cy="45697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429000" y="1142999"/>
            <a:ext cx="6858000" cy="4571999"/>
          </a:xfrm>
          <a:prstGeom prst="rect">
            <a:avLst/>
          </a:prstGeom>
        </p:spPr>
      </p:pic>
    </p:spTree>
    <p:extLst>
      <p:ext uri="{BB962C8B-B14F-4D97-AF65-F5344CB8AC3E}">
        <p14:creationId xmlns:p14="http://schemas.microsoft.com/office/powerpoint/2010/main" val="439084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265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24234" y="-1161766"/>
            <a:ext cx="6858000" cy="9181531"/>
          </a:xfrm>
          <a:prstGeom prst="rect">
            <a:avLst/>
          </a:prstGeom>
        </p:spPr>
      </p:pic>
    </p:spTree>
    <p:extLst>
      <p:ext uri="{BB962C8B-B14F-4D97-AF65-F5344CB8AC3E}">
        <p14:creationId xmlns:p14="http://schemas.microsoft.com/office/powerpoint/2010/main" val="31390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72570"/>
            <a:ext cx="6858000" cy="9144000"/>
          </a:xfrm>
          <a:prstGeom prst="rect">
            <a:avLst/>
          </a:prstGeom>
        </p:spPr>
      </p:pic>
    </p:spTree>
    <p:extLst>
      <p:ext uri="{BB962C8B-B14F-4D97-AF65-F5344CB8AC3E}">
        <p14:creationId xmlns:p14="http://schemas.microsoft.com/office/powerpoint/2010/main" val="250185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14500" y="1714500"/>
            <a:ext cx="6858000"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0"/>
            <a:ext cx="5715000" cy="6858000"/>
          </a:xfrm>
          <a:prstGeom prst="rect">
            <a:avLst/>
          </a:prstGeom>
        </p:spPr>
      </p:pic>
    </p:spTree>
    <p:extLst>
      <p:ext uri="{BB962C8B-B14F-4D97-AF65-F5344CB8AC3E}">
        <p14:creationId xmlns:p14="http://schemas.microsoft.com/office/powerpoint/2010/main" val="2879220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71800" y="685800"/>
            <a:ext cx="6858000" cy="5486400"/>
          </a:xfrm>
          <a:prstGeom prst="rect">
            <a:avLst/>
          </a:prstGeom>
        </p:spPr>
      </p:pic>
      <p:sp>
        <p:nvSpPr>
          <p:cNvPr id="3" name="TextBox 2"/>
          <p:cNvSpPr txBox="1"/>
          <p:nvPr/>
        </p:nvSpPr>
        <p:spPr>
          <a:xfrm>
            <a:off x="228600" y="762000"/>
            <a:ext cx="3771900" cy="3416320"/>
          </a:xfrm>
          <a:prstGeom prst="rect">
            <a:avLst/>
          </a:prstGeom>
          <a:noFill/>
        </p:spPr>
        <p:txBody>
          <a:bodyPr wrap="square" rtlCol="0">
            <a:spAutoFit/>
          </a:bodyPr>
          <a:lstStyle/>
          <a:p>
            <a:r>
              <a:rPr lang="en-US" sz="7200" dirty="0" smtClean="0"/>
              <a:t>Two </a:t>
            </a:r>
          </a:p>
          <a:p>
            <a:r>
              <a:rPr lang="en-US" sz="7200" dirty="0" smtClean="0"/>
              <a:t>Faithful </a:t>
            </a:r>
          </a:p>
          <a:p>
            <a:r>
              <a:rPr lang="en-US" sz="7200" dirty="0" smtClean="0"/>
              <a:t>Spies</a:t>
            </a:r>
            <a:endParaRPr lang="en-US" sz="7200" dirty="0"/>
          </a:p>
        </p:txBody>
      </p:sp>
    </p:spTree>
    <p:extLst>
      <p:ext uri="{BB962C8B-B14F-4D97-AF65-F5344CB8AC3E}">
        <p14:creationId xmlns:p14="http://schemas.microsoft.com/office/powerpoint/2010/main" val="42874078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12464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9553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8817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2335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1135450373"/>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2509</TotalTime>
  <Words>3675</Words>
  <Application>Microsoft Office PowerPoint</Application>
  <PresentationFormat>On-screen Show (4:3)</PresentationFormat>
  <Paragraphs>396</Paragraphs>
  <Slides>61</Slides>
  <Notes>58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61</vt:i4>
      </vt:variant>
    </vt:vector>
  </HeadingPairs>
  <TitlesOfParts>
    <vt:vector size="74" baseType="lpstr">
      <vt:lpstr>Adobe Fangsong Std R</vt:lpstr>
      <vt:lpstr>Algerian</vt:lpstr>
      <vt:lpstr>Arial</vt:lpstr>
      <vt:lpstr>Calibri</vt:lpstr>
      <vt:lpstr>Century Gothic</vt:lpstr>
      <vt:lpstr>Constantia</vt:lpstr>
      <vt:lpstr>Franklin Gothic Book</vt:lpstr>
      <vt:lpstr>Franklin Gothic Medium</vt:lpstr>
      <vt:lpstr>Perpetua</vt:lpstr>
      <vt:lpstr>Wingdings 2</vt:lpstr>
      <vt:lpstr>Wingdings 3</vt:lpstr>
      <vt:lpstr>Wisp</vt:lpstr>
      <vt:lpstr>Trek</vt:lpstr>
      <vt:lpstr>Two Faithful Spies</vt:lpstr>
      <vt:lpstr>PowerPoint Presentation</vt:lpstr>
      <vt:lpstr>Two Faithful Spies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Sabbath School</dc:title>
  <dc:creator>Rod</dc:creator>
  <cp:lastModifiedBy>Rod Thompson</cp:lastModifiedBy>
  <cp:revision>171</cp:revision>
  <dcterms:created xsi:type="dcterms:W3CDTF">2017-08-18T15:10:01Z</dcterms:created>
  <dcterms:modified xsi:type="dcterms:W3CDTF">2018-11-14T22:01:36Z</dcterms:modified>
</cp:coreProperties>
</file>